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6"/>
  </p:notesMasterIdLst>
  <p:sldIdLst>
    <p:sldId id="297" r:id="rId2"/>
    <p:sldId id="295" r:id="rId3"/>
    <p:sldId id="320" r:id="rId4"/>
    <p:sldId id="296" r:id="rId5"/>
    <p:sldId id="321" r:id="rId6"/>
    <p:sldId id="323" r:id="rId7"/>
    <p:sldId id="324" r:id="rId8"/>
    <p:sldId id="256" r:id="rId9"/>
    <p:sldId id="257" r:id="rId10"/>
    <p:sldId id="258" r:id="rId11"/>
    <p:sldId id="289" r:id="rId12"/>
    <p:sldId id="259" r:id="rId13"/>
    <p:sldId id="263" r:id="rId14"/>
    <p:sldId id="319" r:id="rId15"/>
    <p:sldId id="316" r:id="rId16"/>
    <p:sldId id="298" r:id="rId17"/>
    <p:sldId id="264" r:id="rId18"/>
    <p:sldId id="265" r:id="rId19"/>
    <p:sldId id="271" r:id="rId20"/>
    <p:sldId id="272" r:id="rId21"/>
    <p:sldId id="292" r:id="rId22"/>
    <p:sldId id="293" r:id="rId23"/>
    <p:sldId id="301" r:id="rId24"/>
    <p:sldId id="276" r:id="rId25"/>
    <p:sldId id="302" r:id="rId26"/>
    <p:sldId id="279" r:id="rId27"/>
    <p:sldId id="277" r:id="rId28"/>
    <p:sldId id="303" r:id="rId29"/>
    <p:sldId id="304" r:id="rId30"/>
    <p:sldId id="280" r:id="rId31"/>
    <p:sldId id="317" r:id="rId32"/>
    <p:sldId id="309" r:id="rId33"/>
    <p:sldId id="310" r:id="rId34"/>
    <p:sldId id="318" r:id="rId35"/>
    <p:sldId id="311" r:id="rId36"/>
    <p:sldId id="312" r:id="rId37"/>
    <p:sldId id="313" r:id="rId38"/>
    <p:sldId id="314" r:id="rId39"/>
    <p:sldId id="315" r:id="rId40"/>
    <p:sldId id="307" r:id="rId41"/>
    <p:sldId id="273" r:id="rId42"/>
    <p:sldId id="294" r:id="rId43"/>
    <p:sldId id="308" r:id="rId44"/>
    <p:sldId id="287" r:id="rId45"/>
    <p:sldId id="286" r:id="rId46"/>
    <p:sldId id="274" r:id="rId47"/>
    <p:sldId id="300" r:id="rId48"/>
    <p:sldId id="266" r:id="rId49"/>
    <p:sldId id="267" r:id="rId50"/>
    <p:sldId id="268" r:id="rId51"/>
    <p:sldId id="269" r:id="rId52"/>
    <p:sldId id="270" r:id="rId53"/>
    <p:sldId id="288" r:id="rId54"/>
    <p:sldId id="278" r:id="rId55"/>
  </p:sldIdLst>
  <p:sldSz cx="18288000" cy="10287000"/>
  <p:notesSz cx="6858000" cy="9144000"/>
  <p:embeddedFontLst>
    <p:embeddedFont>
      <p:font typeface="Calibri" panose="020F0502020204030204" pitchFamily="34" charset="0"/>
      <p:regular r:id="rId57"/>
      <p:bold r:id="rId58"/>
      <p:italic r:id="rId59"/>
      <p:boldItalic r:id="rId60"/>
    </p:embeddedFont>
    <p:embeddedFont>
      <p:font typeface="DM Sans" pitchFamily="2" charset="0"/>
      <p:regular r:id="rId61"/>
      <p:bold r:id="rId62"/>
      <p:italic r:id="rId63"/>
      <p:boldItalic r:id="rId64"/>
    </p:embeddedFont>
    <p:embeddedFont>
      <p:font typeface="Muli" panose="020B0604020202020204" charset="0"/>
      <p:regular r:id="rId65"/>
    </p:embeddedFont>
    <p:embeddedFont>
      <p:font typeface="Muli Bold" panose="020B0604020202020204" charset="0"/>
      <p:regular r:id="rId66"/>
    </p:embeddedFont>
    <p:embeddedFont>
      <p:font typeface="Muli Semi-Bold" panose="020B0604020202020204" charset="0"/>
      <p:regular r:id="rId67"/>
    </p:embeddedFont>
    <p:embeddedFont>
      <p:font typeface="Muli Ultra-Bold" panose="020B0604020202020204" charset="0"/>
      <p:regular r:id="rId68"/>
    </p:embeddedFont>
    <p:embeddedFont>
      <p:font typeface="Viga" panose="020B0604020202020204" charset="0"/>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51"/>
    <a:srgbClr val="C3D6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22" autoAdjust="0"/>
  </p:normalViewPr>
  <p:slideViewPr>
    <p:cSldViewPr>
      <p:cViewPr varScale="1">
        <p:scale>
          <a:sx n="70" d="100"/>
          <a:sy n="70" d="100"/>
        </p:scale>
        <p:origin x="948" y="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1CE1D3-B657-4BA2-B877-5BB8265F1135}" type="datetimeFigureOut">
              <a:rPr lang="en-US" smtClean="0"/>
              <a:t>12/30/2023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4A2B6E-2FB7-46FD-8342-6F99359C8FEF}" type="slidenum">
              <a:rPr lang="en-US" smtClean="0"/>
              <a:t>‹#›</a:t>
            </a:fld>
            <a:endParaRPr lang="en-US"/>
          </a:p>
        </p:txBody>
      </p:sp>
    </p:spTree>
    <p:extLst>
      <p:ext uri="{BB962C8B-B14F-4D97-AF65-F5344CB8AC3E}">
        <p14:creationId xmlns:p14="http://schemas.microsoft.com/office/powerpoint/2010/main" val="3013166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slide" Target="slide9.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slide" Target="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 Target="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 Target="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 Target="slide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 Target="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 Target="slide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 y="1797924"/>
            <a:ext cx="7321033" cy="6340049"/>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sp>
        <p:nvSpPr>
          <p:cNvPr id="4" name="TextBox 4"/>
          <p:cNvSpPr txBox="1"/>
          <p:nvPr/>
        </p:nvSpPr>
        <p:spPr>
          <a:xfrm>
            <a:off x="8209967" y="3297279"/>
            <a:ext cx="9563100" cy="3252044"/>
          </a:xfrm>
          <a:prstGeom prst="rect">
            <a:avLst/>
          </a:prstGeom>
        </p:spPr>
        <p:txBody>
          <a:bodyPr wrap="square" lIns="0" tIns="0" rIns="0" bIns="0" rtlCol="0" anchor="t">
            <a:spAutoFit/>
          </a:bodyPr>
          <a:lstStyle/>
          <a:p>
            <a:pPr>
              <a:lnSpc>
                <a:spcPts val="13229"/>
              </a:lnSpc>
            </a:pPr>
            <a:r>
              <a:rPr lang="en-US" sz="9449" spc="-103">
                <a:solidFill>
                  <a:srgbClr val="000000"/>
                </a:solidFill>
                <a:latin typeface="Muli Bold"/>
              </a:rPr>
              <a:t>Báo cáo đồ án</a:t>
            </a:r>
          </a:p>
          <a:p>
            <a:pPr>
              <a:lnSpc>
                <a:spcPts val="13229"/>
              </a:lnSpc>
            </a:pPr>
            <a:endParaRPr lang="en-US" sz="9449" spc="-103">
              <a:solidFill>
                <a:srgbClr val="000000"/>
              </a:solidFill>
              <a:latin typeface="Muli Bold"/>
            </a:endParaRPr>
          </a:p>
        </p:txBody>
      </p:sp>
      <p:grpSp>
        <p:nvGrpSpPr>
          <p:cNvPr id="5" name="Group 5"/>
          <p:cNvGrpSpPr/>
          <p:nvPr/>
        </p:nvGrpSpPr>
        <p:grpSpPr>
          <a:xfrm>
            <a:off x="-1827974" y="5982823"/>
            <a:ext cx="4970154" cy="4304177"/>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7" name="Group 7"/>
          <p:cNvGrpSpPr/>
          <p:nvPr/>
        </p:nvGrpSpPr>
        <p:grpSpPr>
          <a:xfrm>
            <a:off x="2209800" y="3492604"/>
            <a:ext cx="2271679" cy="1967285"/>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grpSp>
        <p:nvGrpSpPr>
          <p:cNvPr id="11" name="Group 11"/>
          <p:cNvGrpSpPr/>
          <p:nvPr/>
        </p:nvGrpSpPr>
        <p:grpSpPr>
          <a:xfrm>
            <a:off x="1028700" y="1028700"/>
            <a:ext cx="4212844" cy="586200"/>
            <a:chOff x="0" y="0"/>
            <a:chExt cx="5617125" cy="781600"/>
          </a:xfrm>
        </p:grpSpPr>
        <p:sp>
          <p:nvSpPr>
            <p:cNvPr id="12" name="TextBox 12"/>
            <p:cNvSpPr txBox="1"/>
            <p:nvPr/>
          </p:nvSpPr>
          <p:spPr>
            <a:xfrm>
              <a:off x="1293956" y="104415"/>
              <a:ext cx="4323169" cy="525145"/>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Muli Bold"/>
                </a:rPr>
                <a:t>Nhóm 6</a:t>
              </a:r>
            </a:p>
          </p:txBody>
        </p:sp>
        <p:sp>
          <p:nvSpPr>
            <p:cNvPr id="13" name="Freeform 13"/>
            <p:cNvSpPr/>
            <p:nvPr/>
          </p:nvSpPr>
          <p:spPr>
            <a:xfrm>
              <a:off x="0" y="0"/>
              <a:ext cx="905010" cy="781600"/>
            </a:xfrm>
            <a:custGeom>
              <a:avLst/>
              <a:gdLst/>
              <a:ahLst/>
              <a:cxnLst/>
              <a:rect l="l" t="t" r="r" b="b"/>
              <a:pathLst>
                <a:path w="905010" h="78160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14" name="TextBox 13">
            <a:extLst>
              <a:ext uri="{FF2B5EF4-FFF2-40B4-BE49-F238E27FC236}">
                <a16:creationId xmlns:a16="http://schemas.microsoft.com/office/drawing/2014/main" id="{BDC9BEFC-0059-CDFE-8502-9F7BCB9E0301}"/>
              </a:ext>
            </a:extLst>
          </p:cNvPr>
          <p:cNvSpPr txBox="1"/>
          <p:nvPr/>
        </p:nvSpPr>
        <p:spPr>
          <a:xfrm>
            <a:off x="10006340" y="5829300"/>
            <a:ext cx="7321033" cy="2677656"/>
          </a:xfrm>
          <a:prstGeom prst="rect">
            <a:avLst/>
          </a:prstGeom>
          <a:noFill/>
        </p:spPr>
        <p:txBody>
          <a:bodyPr wrap="square" rtlCol="0">
            <a:spAutoFit/>
          </a:bodyPr>
          <a:lstStyle/>
          <a:p>
            <a:r>
              <a:rPr lang="en-US" sz="3000"/>
              <a:t>Nhóm 6:</a:t>
            </a:r>
          </a:p>
          <a:p>
            <a:r>
              <a:rPr lang="en-US" sz="3000"/>
              <a:t>Trương Đức Minh Quang - 21522521</a:t>
            </a:r>
          </a:p>
          <a:p>
            <a:r>
              <a:rPr lang="en-US" sz="3000"/>
              <a:t>Nguyễn Minh Nhàn           - 21520374</a:t>
            </a:r>
          </a:p>
          <a:p>
            <a:r>
              <a:rPr lang="en-US" sz="3000"/>
              <a:t>Huỳnh Minh Khiêm           - 21520987</a:t>
            </a:r>
          </a:p>
          <a:p>
            <a:r>
              <a:rPr lang="en-US" sz="3000"/>
              <a:t>Trần Nguyễn Đăng Khoa   - 18520939</a:t>
            </a:r>
          </a:p>
          <a:p>
            <a:endParaRPr lang="en-US"/>
          </a:p>
        </p:txBody>
      </p:sp>
      <p:grpSp>
        <p:nvGrpSpPr>
          <p:cNvPr id="15" name="Group 7">
            <a:extLst>
              <a:ext uri="{FF2B5EF4-FFF2-40B4-BE49-F238E27FC236}">
                <a16:creationId xmlns:a16="http://schemas.microsoft.com/office/drawing/2014/main" id="{C70966D0-8EAD-8391-6AF6-2D8FEE281969}"/>
              </a:ext>
            </a:extLst>
          </p:cNvPr>
          <p:cNvGrpSpPr/>
          <p:nvPr/>
        </p:nvGrpSpPr>
        <p:grpSpPr>
          <a:xfrm>
            <a:off x="3727001" y="7451384"/>
            <a:ext cx="2271679" cy="1967285"/>
            <a:chOff x="-6114963" y="1117883"/>
            <a:chExt cx="3619627" cy="3134614"/>
          </a:xfrm>
        </p:grpSpPr>
        <p:sp>
          <p:nvSpPr>
            <p:cNvPr id="16" name="Freeform 8">
              <a:extLst>
                <a:ext uri="{FF2B5EF4-FFF2-40B4-BE49-F238E27FC236}">
                  <a16:creationId xmlns:a16="http://schemas.microsoft.com/office/drawing/2014/main" id="{3216EA60-D695-0F8C-FCE5-4A7FDC7C4425}"/>
                </a:ext>
              </a:extLst>
            </p:cNvPr>
            <p:cNvSpPr/>
            <p:nvPr/>
          </p:nvSpPr>
          <p:spPr>
            <a:xfrm>
              <a:off x="-6114963" y="1117883"/>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grpSp>
        <p:nvGrpSpPr>
          <p:cNvPr id="9" name="Group 9"/>
          <p:cNvGrpSpPr/>
          <p:nvPr/>
        </p:nvGrpSpPr>
        <p:grpSpPr>
          <a:xfrm rot="1873898">
            <a:off x="4578105" y="1095590"/>
            <a:ext cx="3799619" cy="3290488"/>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spTree>
    <p:extLst>
      <p:ext uri="{BB962C8B-B14F-4D97-AF65-F5344CB8AC3E}">
        <p14:creationId xmlns:p14="http://schemas.microsoft.com/office/powerpoint/2010/main" val="3631716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151770"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grpSp>
        <p:nvGrpSpPr>
          <p:cNvPr id="8" name="Group 8"/>
          <p:cNvGrpSpPr/>
          <p:nvPr/>
        </p:nvGrpSpPr>
        <p:grpSpPr>
          <a:xfrm>
            <a:off x="1028700" y="1028700"/>
            <a:ext cx="4212844" cy="586200"/>
            <a:chOff x="0" y="0"/>
            <a:chExt cx="5617125" cy="781600"/>
          </a:xfrm>
        </p:grpSpPr>
        <p:sp>
          <p:nvSpPr>
            <p:cNvPr id="9" name="TextBox 9"/>
            <p:cNvSpPr txBox="1"/>
            <p:nvPr/>
          </p:nvSpPr>
          <p:spPr>
            <a:xfrm>
              <a:off x="1293956" y="104415"/>
              <a:ext cx="4323169" cy="525145"/>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Muli"/>
                </a:rPr>
                <a:t>Nhóm 6</a:t>
              </a:r>
            </a:p>
          </p:txBody>
        </p:sp>
        <p:sp>
          <p:nvSpPr>
            <p:cNvPr id="10" name="Freeform 10"/>
            <p:cNvSpPr/>
            <p:nvPr/>
          </p:nvSpPr>
          <p:spPr>
            <a:xfrm>
              <a:off x="0" y="0"/>
              <a:ext cx="905010" cy="781600"/>
            </a:xfrm>
            <a:custGeom>
              <a:avLst/>
              <a:gdLst/>
              <a:ahLst/>
              <a:cxnLst/>
              <a:rect l="l" t="t" r="r" b="b"/>
              <a:pathLst>
                <a:path w="905010" h="78160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1" name="Group 11"/>
          <p:cNvGrpSpPr/>
          <p:nvPr/>
        </p:nvGrpSpPr>
        <p:grpSpPr>
          <a:xfrm>
            <a:off x="1497541" y="3348785"/>
            <a:ext cx="9053316" cy="3589431"/>
            <a:chOff x="0" y="0"/>
            <a:chExt cx="12071088" cy="4785908"/>
          </a:xfrm>
        </p:grpSpPr>
        <p:sp>
          <p:nvSpPr>
            <p:cNvPr id="12" name="TextBox 12"/>
            <p:cNvSpPr txBox="1"/>
            <p:nvPr/>
          </p:nvSpPr>
          <p:spPr>
            <a:xfrm>
              <a:off x="0" y="9525"/>
              <a:ext cx="12071088" cy="3419475"/>
            </a:xfrm>
            <a:prstGeom prst="rect">
              <a:avLst/>
            </a:prstGeom>
          </p:spPr>
          <p:txBody>
            <a:bodyPr lIns="0" tIns="0" rIns="0" bIns="0" rtlCol="0" anchor="t">
              <a:spAutoFit/>
            </a:bodyPr>
            <a:lstStyle/>
            <a:p>
              <a:pPr>
                <a:lnSpc>
                  <a:spcPts val="10199"/>
                </a:lnSpc>
                <a:spcBef>
                  <a:spcPct val="0"/>
                </a:spcBef>
              </a:pPr>
              <a:r>
                <a:rPr lang="en-US" sz="8499" spc="-84">
                  <a:solidFill>
                    <a:srgbClr val="000000"/>
                  </a:solidFill>
                  <a:latin typeface="Muli Bold"/>
                </a:rPr>
                <a:t>1. </a:t>
              </a:r>
              <a:r>
                <a:rPr lang="en-US" sz="8499" u="none" spc="-84">
                  <a:solidFill>
                    <a:srgbClr val="000000"/>
                  </a:solidFill>
                  <a:latin typeface="Muli Bold"/>
                </a:rPr>
                <a:t>Thiết </a:t>
              </a:r>
              <a:r>
                <a:rPr lang="en-US" sz="8499" spc="-84">
                  <a:solidFill>
                    <a:srgbClr val="000000"/>
                  </a:solidFill>
                  <a:latin typeface="Muli Bold"/>
                </a:rPr>
                <a:t>kế mô hình mạng logic</a:t>
              </a:r>
            </a:p>
          </p:txBody>
        </p:sp>
        <p:sp>
          <p:nvSpPr>
            <p:cNvPr id="13" name="TextBox 13"/>
            <p:cNvSpPr txBox="1"/>
            <p:nvPr/>
          </p:nvSpPr>
          <p:spPr>
            <a:xfrm>
              <a:off x="0" y="3664074"/>
              <a:ext cx="10814165" cy="1121833"/>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Muli"/>
                </a:rPr>
                <a:t>Sơ đồ logic, giải thích tóm tắt về mô hình </a:t>
              </a:r>
            </a:p>
            <a:p>
              <a:pPr marL="539749" lvl="1" indent="-269875">
                <a:lnSpc>
                  <a:spcPts val="3499"/>
                </a:lnSpc>
                <a:buFont typeface="Arial"/>
                <a:buChar char="•"/>
              </a:pPr>
              <a:r>
                <a:rPr lang="en-US" sz="2499">
                  <a:solidFill>
                    <a:srgbClr val="000000"/>
                  </a:solidFill>
                  <a:latin typeface="Muli"/>
                </a:rPr>
                <a:t>Các giao thức cấu hình cần có cho mô hình</a:t>
              </a:r>
            </a:p>
          </p:txBody>
        </p:sp>
      </p:grpSp>
      <p:grpSp>
        <p:nvGrpSpPr>
          <p:cNvPr id="6" name="Group 6"/>
          <p:cNvGrpSpPr>
            <a:grpSpLocks noChangeAspect="1"/>
          </p:cNvGrpSpPr>
          <p:nvPr/>
        </p:nvGrpSpPr>
        <p:grpSpPr>
          <a:xfrm>
            <a:off x="10345997" y="2120110"/>
            <a:ext cx="7611546" cy="659125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000000">
                <a:alpha val="0"/>
              </a:srgbClr>
            </a:solidFill>
            <a:ln w="12700">
              <a:solidFill>
                <a:srgbClr val="000000"/>
              </a:solidFill>
            </a:ln>
          </p:spPr>
          <p:txBody>
            <a:bodyPr/>
            <a:lstStyle/>
            <a:p>
              <a:endParaRPr lang="en-US"/>
            </a:p>
          </p:txBody>
        </p:sp>
      </p:grpSp>
      <p:grpSp>
        <p:nvGrpSpPr>
          <p:cNvPr id="4" name="Group 4"/>
          <p:cNvGrpSpPr/>
          <p:nvPr/>
        </p:nvGrpSpPr>
        <p:grpSpPr>
          <a:xfrm>
            <a:off x="9859850" y="563974"/>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0942" y="-28575"/>
            <a:ext cx="11251541" cy="1174335"/>
          </a:xfrm>
          <a:prstGeom prst="rect">
            <a:avLst/>
          </a:prstGeom>
        </p:spPr>
        <p:txBody>
          <a:bodyPr lIns="0" tIns="0" rIns="0" bIns="0" rtlCol="0" anchor="t">
            <a:spAutoFit/>
          </a:bodyPr>
          <a:lstStyle/>
          <a:p>
            <a:pPr>
              <a:lnSpc>
                <a:spcPts val="1280"/>
              </a:lnSpc>
            </a:pPr>
            <a:endParaRPr lang="en-US"/>
          </a:p>
          <a:p>
            <a:pPr>
              <a:lnSpc>
                <a:spcPts val="8221"/>
              </a:lnSpc>
            </a:pPr>
            <a:r>
              <a:rPr lang="en-US" sz="6324">
                <a:solidFill>
                  <a:srgbClr val="A4E473"/>
                </a:solidFill>
                <a:latin typeface="Muli Bold"/>
              </a:rPr>
              <a:t>a. Tổng quan mô hình</a:t>
            </a:r>
          </a:p>
        </p:txBody>
      </p:sp>
      <p:pic>
        <p:nvPicPr>
          <p:cNvPr id="7" name="Picture 6" descr="A diagram of a networkDescription automatically generated">
            <a:extLst>
              <a:ext uri="{FF2B5EF4-FFF2-40B4-BE49-F238E27FC236}">
                <a16:creationId xmlns:a16="http://schemas.microsoft.com/office/drawing/2014/main" id="{3799BE9E-E7AB-C0F6-573E-ECF129CD1E1F}"/>
              </a:ext>
            </a:extLst>
          </p:cNvPr>
          <p:cNvPicPr>
            <a:picLocks noChangeAspect="1"/>
          </p:cNvPicPr>
          <p:nvPr/>
        </p:nvPicPr>
        <p:blipFill>
          <a:blip r:embed="rId2">
            <a:extLst>
              <a:ext uri="{28A0092B-C50C-407E-A947-70E740481C1C}">
                <a14:useLocalDpi xmlns:a14="http://schemas.microsoft.com/office/drawing/2010/main" val="0"/>
              </a:ext>
            </a:extLst>
          </a:blip>
          <a:srcRect l="2080" t="5670" r="3519" b="4422"/>
          <a:stretch>
            <a:fillRect/>
          </a:stretch>
        </p:blipFill>
        <p:spPr bwMode="auto">
          <a:xfrm>
            <a:off x="685800" y="1145760"/>
            <a:ext cx="16700574" cy="9085532"/>
          </a:xfrm>
          <a:prstGeom prst="rect">
            <a:avLst/>
          </a:prstGeom>
          <a:noFill/>
          <a:ln>
            <a:noFill/>
          </a:ln>
        </p:spPr>
      </p:pic>
      <p:pic>
        <p:nvPicPr>
          <p:cNvPr id="8" name="Picture 7" descr="A diagram of a cloud networkDescription automatically generated">
            <a:extLst>
              <a:ext uri="{FF2B5EF4-FFF2-40B4-BE49-F238E27FC236}">
                <a16:creationId xmlns:a16="http://schemas.microsoft.com/office/drawing/2014/main" id="{60A07463-4A9F-619D-CAC1-9306158A67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77600" y="5143500"/>
            <a:ext cx="5428162" cy="4514850"/>
          </a:xfrm>
          <a:prstGeom prst="rect">
            <a:avLst/>
          </a:prstGeom>
          <a:noFill/>
          <a:ln>
            <a:noFill/>
          </a:ln>
        </p:spPr>
      </p:pic>
    </p:spTree>
    <p:extLst>
      <p:ext uri="{BB962C8B-B14F-4D97-AF65-F5344CB8AC3E}">
        <p14:creationId xmlns:p14="http://schemas.microsoft.com/office/powerpoint/2010/main" val="1439208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Box 2"/>
          <p:cNvSpPr txBox="1"/>
          <p:nvPr/>
        </p:nvSpPr>
        <p:spPr>
          <a:xfrm>
            <a:off x="170942" y="-28575"/>
            <a:ext cx="11251541" cy="1174335"/>
          </a:xfrm>
          <a:prstGeom prst="rect">
            <a:avLst/>
          </a:prstGeom>
        </p:spPr>
        <p:txBody>
          <a:bodyPr lIns="0" tIns="0" rIns="0" bIns="0" rtlCol="0" anchor="t">
            <a:spAutoFit/>
          </a:bodyPr>
          <a:lstStyle/>
          <a:p>
            <a:pPr>
              <a:lnSpc>
                <a:spcPts val="1280"/>
              </a:lnSpc>
            </a:pPr>
            <a:endParaRPr/>
          </a:p>
          <a:p>
            <a:pPr>
              <a:lnSpc>
                <a:spcPts val="8221"/>
              </a:lnSpc>
            </a:pPr>
            <a:r>
              <a:rPr lang="en-US" sz="6324">
                <a:solidFill>
                  <a:srgbClr val="A4E473"/>
                </a:solidFill>
                <a:latin typeface="Muli Bold"/>
              </a:rPr>
              <a:t>Trụ sở chính</a:t>
            </a:r>
          </a:p>
        </p:txBody>
      </p:sp>
      <p:pic>
        <p:nvPicPr>
          <p:cNvPr id="6" name="Picture 5" descr="A diagram of a networkDescription automatically generated">
            <a:extLst>
              <a:ext uri="{FF2B5EF4-FFF2-40B4-BE49-F238E27FC236}">
                <a16:creationId xmlns:a16="http://schemas.microsoft.com/office/drawing/2014/main" id="{1EFCB170-13E1-0E0B-CB97-84C41D00F808}"/>
              </a:ext>
            </a:extLst>
          </p:cNvPr>
          <p:cNvPicPr>
            <a:picLocks noChangeAspect="1"/>
          </p:cNvPicPr>
          <p:nvPr/>
        </p:nvPicPr>
        <p:blipFill>
          <a:blip r:embed="rId2">
            <a:extLst>
              <a:ext uri="{28A0092B-C50C-407E-A947-70E740481C1C}">
                <a14:useLocalDpi xmlns:a14="http://schemas.microsoft.com/office/drawing/2010/main" val="0"/>
              </a:ext>
            </a:extLst>
          </a:blip>
          <a:srcRect l="2936" t="4955" b="1892"/>
          <a:stretch>
            <a:fillRect/>
          </a:stretch>
        </p:blipFill>
        <p:spPr bwMode="auto">
          <a:xfrm>
            <a:off x="1981200" y="1145760"/>
            <a:ext cx="13407689" cy="84263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3" name="TextBox 3"/>
          <p:cNvSpPr txBox="1"/>
          <p:nvPr/>
        </p:nvSpPr>
        <p:spPr>
          <a:xfrm>
            <a:off x="170942" y="-28575"/>
            <a:ext cx="11251541" cy="1174335"/>
          </a:xfrm>
          <a:prstGeom prst="rect">
            <a:avLst/>
          </a:prstGeom>
        </p:spPr>
        <p:txBody>
          <a:bodyPr lIns="0" tIns="0" rIns="0" bIns="0" rtlCol="0" anchor="t">
            <a:spAutoFit/>
          </a:bodyPr>
          <a:lstStyle/>
          <a:p>
            <a:pPr>
              <a:lnSpc>
                <a:spcPts val="1280"/>
              </a:lnSpc>
            </a:pPr>
            <a:endParaRPr/>
          </a:p>
          <a:p>
            <a:pPr>
              <a:lnSpc>
                <a:spcPts val="8221"/>
              </a:lnSpc>
            </a:pPr>
            <a:r>
              <a:rPr lang="en-US" sz="6324">
                <a:solidFill>
                  <a:srgbClr val="A4E473"/>
                </a:solidFill>
                <a:latin typeface="Muli Bold"/>
              </a:rPr>
              <a:t>Chi nhánh ở Quận 3</a:t>
            </a:r>
          </a:p>
        </p:txBody>
      </p:sp>
      <p:pic>
        <p:nvPicPr>
          <p:cNvPr id="2" name="Picture 1" descr="A diagram of a computer networkDescription automatically generated">
            <a:extLst>
              <a:ext uri="{FF2B5EF4-FFF2-40B4-BE49-F238E27FC236}">
                <a16:creationId xmlns:a16="http://schemas.microsoft.com/office/drawing/2014/main" id="{F84D2B98-38A3-E9EC-262E-F9F130F36500}"/>
              </a:ext>
            </a:extLst>
          </p:cNvPr>
          <p:cNvPicPr>
            <a:picLocks noChangeAspect="1"/>
          </p:cNvPicPr>
          <p:nvPr/>
        </p:nvPicPr>
        <p:blipFill>
          <a:blip r:embed="rId2">
            <a:extLst>
              <a:ext uri="{28A0092B-C50C-407E-A947-70E740481C1C}">
                <a14:useLocalDpi xmlns:a14="http://schemas.microsoft.com/office/drawing/2010/main" val="0"/>
              </a:ext>
            </a:extLst>
          </a:blip>
          <a:srcRect t="7919" r="9048" b="11905"/>
          <a:stretch>
            <a:fillRect/>
          </a:stretch>
        </p:blipFill>
        <p:spPr bwMode="auto">
          <a:xfrm>
            <a:off x="3048000" y="1790700"/>
            <a:ext cx="12496800" cy="73964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0942" y="-28575"/>
            <a:ext cx="11251541" cy="982577"/>
          </a:xfrm>
          <a:prstGeom prst="rect">
            <a:avLst/>
          </a:prstGeom>
        </p:spPr>
        <p:txBody>
          <a:bodyPr lIns="0" tIns="0" rIns="0" bIns="0" rtlCol="0" anchor="t">
            <a:spAutoFit/>
          </a:bodyPr>
          <a:lstStyle/>
          <a:p>
            <a:pPr>
              <a:lnSpc>
                <a:spcPts val="8221"/>
              </a:lnSpc>
            </a:pPr>
            <a:r>
              <a:rPr lang="en-US" sz="6324">
                <a:solidFill>
                  <a:srgbClr val="A4E473"/>
                </a:solidFill>
                <a:latin typeface="Muli Bold"/>
              </a:rPr>
              <a:t>Giải thích tóm tắt về mô hình</a:t>
            </a:r>
          </a:p>
        </p:txBody>
      </p:sp>
      <p:sp>
        <p:nvSpPr>
          <p:cNvPr id="5" name="TextBox 5"/>
          <p:cNvSpPr txBox="1"/>
          <p:nvPr/>
        </p:nvSpPr>
        <p:spPr>
          <a:xfrm>
            <a:off x="990600" y="1382791"/>
            <a:ext cx="15087600" cy="7521418"/>
          </a:xfrm>
          <a:prstGeom prst="rect">
            <a:avLst/>
          </a:prstGeom>
        </p:spPr>
        <p:txBody>
          <a:bodyPr wrap="square" lIns="0" tIns="0" rIns="0" bIns="0" rtlCol="0" anchor="t">
            <a:spAutoFit/>
          </a:bodyPr>
          <a:lstStyle/>
          <a:p>
            <a:pPr>
              <a:lnSpc>
                <a:spcPts val="3079"/>
              </a:lnSpc>
              <a:spcBef>
                <a:spcPct val="0"/>
              </a:spcBef>
            </a:pPr>
            <a:r>
              <a:rPr lang="en-US" sz="3000">
                <a:solidFill>
                  <a:srgbClr val="3F5B72"/>
                </a:solidFill>
                <a:latin typeface="Muli Bold"/>
              </a:rPr>
              <a:t>-</a:t>
            </a:r>
            <a:r>
              <a:rPr lang="vi-VN" sz="3000">
                <a:solidFill>
                  <a:srgbClr val="3F5B72"/>
                </a:solidFill>
                <a:latin typeface="Muli Bold"/>
              </a:rPr>
              <a:t> Multiplayer switch dùng để kết nối giữa các tòa nhà được sử dụng các thiết bị core Switch có khả năng chịu tải lớn, hỗ trợ công nghệ hiện đại, đảm bảo traffic yêu cầu.</a:t>
            </a:r>
            <a:endParaRPr lang="en-US" sz="3000">
              <a:solidFill>
                <a:srgbClr val="3F5B72"/>
              </a:solidFill>
              <a:latin typeface="Muli Bold"/>
            </a:endParaRPr>
          </a:p>
          <a:p>
            <a:pPr>
              <a:lnSpc>
                <a:spcPts val="3079"/>
              </a:lnSpc>
              <a:spcBef>
                <a:spcPct val="0"/>
              </a:spcBef>
            </a:pPr>
            <a:endParaRPr lang="vi-VN" sz="3000">
              <a:solidFill>
                <a:srgbClr val="3F5B72"/>
              </a:solidFill>
              <a:latin typeface="Muli Bold"/>
            </a:endParaRPr>
          </a:p>
          <a:p>
            <a:pPr>
              <a:lnSpc>
                <a:spcPts val="3079"/>
              </a:lnSpc>
              <a:spcBef>
                <a:spcPct val="0"/>
              </a:spcBef>
            </a:pPr>
            <a:r>
              <a:rPr lang="en-US" sz="3000">
                <a:solidFill>
                  <a:srgbClr val="3F5B72"/>
                </a:solidFill>
                <a:latin typeface="Muli Bold"/>
              </a:rPr>
              <a:t>-</a:t>
            </a:r>
            <a:r>
              <a:rPr lang="vi-VN" sz="3000">
                <a:solidFill>
                  <a:srgbClr val="3F5B72"/>
                </a:solidFill>
                <a:latin typeface="Muli Bold"/>
              </a:rPr>
              <a:t> Lớp mạng Access sử dụng các thiết bị Switch layer 2, tối thiểu 24 port, kết nối trực tiếp với các thiết bị đầu cuối</a:t>
            </a:r>
            <a:endParaRPr lang="en-US" sz="3000">
              <a:solidFill>
                <a:srgbClr val="3F5B72"/>
              </a:solidFill>
              <a:latin typeface="Muli Bold"/>
            </a:endParaRPr>
          </a:p>
          <a:p>
            <a:pPr>
              <a:lnSpc>
                <a:spcPts val="3079"/>
              </a:lnSpc>
              <a:spcBef>
                <a:spcPct val="0"/>
              </a:spcBef>
            </a:pPr>
            <a:endParaRPr lang="vi-VN" sz="3000">
              <a:solidFill>
                <a:srgbClr val="3F5B72"/>
              </a:solidFill>
              <a:latin typeface="Muli Bold"/>
            </a:endParaRPr>
          </a:p>
          <a:p>
            <a:pPr>
              <a:lnSpc>
                <a:spcPts val="3079"/>
              </a:lnSpc>
              <a:spcBef>
                <a:spcPct val="0"/>
              </a:spcBef>
            </a:pPr>
            <a:r>
              <a:rPr lang="en-US" sz="3000">
                <a:solidFill>
                  <a:srgbClr val="3F5B72"/>
                </a:solidFill>
                <a:latin typeface="Muli Bold"/>
              </a:rPr>
              <a:t>-</a:t>
            </a:r>
            <a:r>
              <a:rPr lang="vi-VN" sz="3000">
                <a:solidFill>
                  <a:srgbClr val="3F5B72"/>
                </a:solidFill>
                <a:latin typeface="Muli Bold"/>
              </a:rPr>
              <a:t> Wifi được cấu hình xác thực qua web portal bằng tài khoản sinh viên </a:t>
            </a:r>
            <a:endParaRPr lang="en-US" sz="3000">
              <a:solidFill>
                <a:srgbClr val="3F5B72"/>
              </a:solidFill>
              <a:latin typeface="Muli Bold"/>
            </a:endParaRPr>
          </a:p>
          <a:p>
            <a:pPr>
              <a:lnSpc>
                <a:spcPts val="3079"/>
              </a:lnSpc>
              <a:spcBef>
                <a:spcPct val="0"/>
              </a:spcBef>
            </a:pPr>
            <a:endParaRPr lang="vi-VN" sz="3000">
              <a:solidFill>
                <a:srgbClr val="3F5B72"/>
              </a:solidFill>
              <a:latin typeface="Muli Bold"/>
            </a:endParaRPr>
          </a:p>
          <a:p>
            <a:pPr>
              <a:lnSpc>
                <a:spcPts val="3079"/>
              </a:lnSpc>
              <a:spcBef>
                <a:spcPct val="0"/>
              </a:spcBef>
            </a:pPr>
            <a:r>
              <a:rPr lang="en-US" sz="3000">
                <a:solidFill>
                  <a:srgbClr val="3F5B72"/>
                </a:solidFill>
                <a:latin typeface="Muli Bold"/>
              </a:rPr>
              <a:t>-</a:t>
            </a:r>
            <a:r>
              <a:rPr lang="vi-VN" sz="3000">
                <a:solidFill>
                  <a:srgbClr val="3F5B72"/>
                </a:solidFill>
                <a:latin typeface="Muli Bold"/>
              </a:rPr>
              <a:t> VPN Site to site giữa chi nhánh trụ sở chính và quận 3 .</a:t>
            </a:r>
            <a:endParaRPr lang="en-US" sz="3000">
              <a:solidFill>
                <a:srgbClr val="3F5B72"/>
              </a:solidFill>
              <a:latin typeface="Muli Bold"/>
            </a:endParaRPr>
          </a:p>
          <a:p>
            <a:pPr>
              <a:lnSpc>
                <a:spcPts val="3079"/>
              </a:lnSpc>
              <a:spcBef>
                <a:spcPct val="0"/>
              </a:spcBef>
            </a:pPr>
            <a:endParaRPr lang="vi-VN" sz="3000">
              <a:solidFill>
                <a:srgbClr val="3F5B72"/>
              </a:solidFill>
              <a:latin typeface="Muli Bold"/>
            </a:endParaRPr>
          </a:p>
          <a:p>
            <a:pPr>
              <a:lnSpc>
                <a:spcPts val="3079"/>
              </a:lnSpc>
              <a:spcBef>
                <a:spcPct val="0"/>
              </a:spcBef>
            </a:pPr>
            <a:r>
              <a:rPr lang="en-US" sz="3000">
                <a:solidFill>
                  <a:srgbClr val="3F5B72"/>
                </a:solidFill>
                <a:latin typeface="Muli Bold"/>
              </a:rPr>
              <a:t>-</a:t>
            </a:r>
            <a:r>
              <a:rPr lang="vi-VN" sz="3000">
                <a:solidFill>
                  <a:srgbClr val="3F5B72"/>
                </a:solidFill>
                <a:latin typeface="Muli Bold"/>
              </a:rPr>
              <a:t> VPN client cho các giảng viên đang công tác ở ngoài trường. </a:t>
            </a:r>
            <a:endParaRPr lang="en-US" sz="3000">
              <a:solidFill>
                <a:srgbClr val="3F5B72"/>
              </a:solidFill>
              <a:latin typeface="Muli Bold"/>
            </a:endParaRPr>
          </a:p>
          <a:p>
            <a:pPr>
              <a:lnSpc>
                <a:spcPts val="3079"/>
              </a:lnSpc>
              <a:spcBef>
                <a:spcPct val="0"/>
              </a:spcBef>
            </a:pPr>
            <a:endParaRPr lang="vi-VN" sz="3000">
              <a:solidFill>
                <a:srgbClr val="3F5B72"/>
              </a:solidFill>
              <a:latin typeface="Muli Bold"/>
            </a:endParaRPr>
          </a:p>
          <a:p>
            <a:pPr>
              <a:lnSpc>
                <a:spcPts val="3079"/>
              </a:lnSpc>
              <a:spcBef>
                <a:spcPct val="0"/>
              </a:spcBef>
            </a:pPr>
            <a:r>
              <a:rPr lang="en-US" sz="3000">
                <a:solidFill>
                  <a:srgbClr val="3F5B72"/>
                </a:solidFill>
                <a:latin typeface="Muli Bold"/>
              </a:rPr>
              <a:t>-</a:t>
            </a:r>
            <a:r>
              <a:rPr lang="vi-VN" sz="3000">
                <a:solidFill>
                  <a:srgbClr val="3F5B72"/>
                </a:solidFill>
                <a:latin typeface="Muli Bold"/>
              </a:rPr>
              <a:t> Vùng mạng trung lập giữa mạng nội bộ và mạng Internet (DMZ) được thiết lập nhằm mục đích đảm bảo tính đáp ứng cho người dùng và tính bảo mật cho toàn bộ hệ thống mạng nội bộ.</a:t>
            </a:r>
            <a:endParaRPr lang="en-US" sz="3000">
              <a:solidFill>
                <a:srgbClr val="3F5B72"/>
              </a:solidFill>
              <a:latin typeface="Muli Bold"/>
            </a:endParaRPr>
          </a:p>
          <a:p>
            <a:pPr>
              <a:lnSpc>
                <a:spcPts val="3079"/>
              </a:lnSpc>
              <a:spcBef>
                <a:spcPct val="0"/>
              </a:spcBef>
            </a:pPr>
            <a:endParaRPr lang="vi-VN" sz="3000">
              <a:solidFill>
                <a:srgbClr val="3F5B72"/>
              </a:solidFill>
              <a:latin typeface="Muli Bold"/>
            </a:endParaRPr>
          </a:p>
          <a:p>
            <a:pPr>
              <a:lnSpc>
                <a:spcPts val="3079"/>
              </a:lnSpc>
              <a:spcBef>
                <a:spcPct val="0"/>
              </a:spcBef>
            </a:pPr>
            <a:r>
              <a:rPr lang="en-US" sz="3000">
                <a:solidFill>
                  <a:srgbClr val="3F5B72"/>
                </a:solidFill>
                <a:latin typeface="Muli Bold"/>
              </a:rPr>
              <a:t>-</a:t>
            </a:r>
            <a:r>
              <a:rPr lang="vi-VN" sz="3000">
                <a:solidFill>
                  <a:srgbClr val="3F5B72"/>
                </a:solidFill>
                <a:latin typeface="Muli Bold"/>
              </a:rPr>
              <a:t> Cấu hình tường lửa nghiêm ngặt, phòng ngừa truy cập trái phép vào vùng cấm</a:t>
            </a:r>
          </a:p>
          <a:p>
            <a:pPr>
              <a:lnSpc>
                <a:spcPts val="3079"/>
              </a:lnSpc>
              <a:spcBef>
                <a:spcPct val="0"/>
              </a:spcBef>
            </a:pPr>
            <a:endParaRPr lang="en-US" sz="2199">
              <a:solidFill>
                <a:srgbClr val="3F5B72"/>
              </a:solidFill>
              <a:latin typeface="Muli Bold"/>
            </a:endParaRPr>
          </a:p>
        </p:txBody>
      </p:sp>
    </p:spTree>
    <p:extLst>
      <p:ext uri="{BB962C8B-B14F-4D97-AF65-F5344CB8AC3E}">
        <p14:creationId xmlns:p14="http://schemas.microsoft.com/office/powerpoint/2010/main" val="939574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0942" y="-28575"/>
            <a:ext cx="11251541" cy="1174335"/>
          </a:xfrm>
          <a:prstGeom prst="rect">
            <a:avLst/>
          </a:prstGeom>
        </p:spPr>
        <p:txBody>
          <a:bodyPr lIns="0" tIns="0" rIns="0" bIns="0" rtlCol="0" anchor="t">
            <a:spAutoFit/>
          </a:bodyPr>
          <a:lstStyle/>
          <a:p>
            <a:pPr>
              <a:lnSpc>
                <a:spcPts val="1280"/>
              </a:lnSpc>
            </a:pPr>
            <a:endParaRPr/>
          </a:p>
          <a:p>
            <a:pPr>
              <a:lnSpc>
                <a:spcPts val="8221"/>
              </a:lnSpc>
            </a:pPr>
            <a:r>
              <a:rPr lang="en-US" sz="6324">
                <a:solidFill>
                  <a:srgbClr val="A4E473"/>
                </a:solidFill>
                <a:latin typeface="Muli Bold"/>
              </a:rPr>
              <a:t>b. Tóm tắt các giao thức</a:t>
            </a:r>
          </a:p>
        </p:txBody>
      </p:sp>
      <p:sp>
        <p:nvSpPr>
          <p:cNvPr id="5" name="TextBox 5"/>
          <p:cNvSpPr txBox="1"/>
          <p:nvPr/>
        </p:nvSpPr>
        <p:spPr>
          <a:xfrm>
            <a:off x="838200" y="2476500"/>
            <a:ext cx="14935200" cy="6328784"/>
          </a:xfrm>
          <a:prstGeom prst="rect">
            <a:avLst/>
          </a:prstGeom>
        </p:spPr>
        <p:txBody>
          <a:bodyPr wrap="square" lIns="0" tIns="0" rIns="0" bIns="0" rtlCol="0" anchor="t">
            <a:spAutoFit/>
          </a:bodyPr>
          <a:lstStyle/>
          <a:p>
            <a:pPr>
              <a:lnSpc>
                <a:spcPts val="3079"/>
              </a:lnSpc>
            </a:pPr>
            <a:r>
              <a:rPr lang="vi-VN" sz="2800">
                <a:solidFill>
                  <a:srgbClr val="3F5B72"/>
                </a:solidFill>
                <a:latin typeface="Muli Bold"/>
              </a:rPr>
              <a:t>+ </a:t>
            </a:r>
            <a:r>
              <a:rPr lang="vi-VN" sz="2800">
                <a:solidFill>
                  <a:srgbClr val="00B0F0"/>
                </a:solidFill>
                <a:latin typeface="Muli Bold"/>
              </a:rPr>
              <a:t>TCP/IP </a:t>
            </a:r>
            <a:r>
              <a:rPr lang="vi-VN" sz="2800">
                <a:solidFill>
                  <a:srgbClr val="3F5B72"/>
                </a:solidFill>
                <a:latin typeface="Muli Bold"/>
              </a:rPr>
              <a:t>đảm nhận việc truyền thông dữ liệu giữa các thiết bị mạng. </a:t>
            </a:r>
            <a:endParaRPr lang="en-US" sz="2800">
              <a:solidFill>
                <a:srgbClr val="3F5B72"/>
              </a:solidFill>
              <a:latin typeface="Muli Bold"/>
            </a:endParaRPr>
          </a:p>
          <a:p>
            <a:pPr>
              <a:lnSpc>
                <a:spcPts val="3079"/>
              </a:lnSpc>
            </a:pPr>
            <a:endParaRPr lang="vi-VN" sz="2800">
              <a:solidFill>
                <a:srgbClr val="3F5B72"/>
              </a:solidFill>
              <a:latin typeface="Muli Bold"/>
            </a:endParaRPr>
          </a:p>
          <a:p>
            <a:pPr>
              <a:lnSpc>
                <a:spcPts val="3079"/>
              </a:lnSpc>
            </a:pPr>
            <a:r>
              <a:rPr lang="vi-VN" sz="2800">
                <a:solidFill>
                  <a:srgbClr val="3F5B72"/>
                </a:solidFill>
                <a:latin typeface="Muli Bold"/>
              </a:rPr>
              <a:t>+ </a:t>
            </a:r>
            <a:r>
              <a:rPr lang="vi-VN" sz="2800">
                <a:solidFill>
                  <a:srgbClr val="00B0F0"/>
                </a:solidFill>
                <a:latin typeface="Muli Bold"/>
              </a:rPr>
              <a:t>DHCP</a:t>
            </a:r>
            <a:r>
              <a:rPr lang="vi-VN" sz="2800">
                <a:solidFill>
                  <a:srgbClr val="3F5B72"/>
                </a:solidFill>
                <a:latin typeface="Muli Bold"/>
              </a:rPr>
              <a:t> được sử dụng để tự động cấp phát địa chỉ IP và các thông số mạng khác cho các thiết bị trong mạng.</a:t>
            </a:r>
            <a:endParaRPr lang="en-US" sz="2800">
              <a:solidFill>
                <a:srgbClr val="3F5B72"/>
              </a:solidFill>
              <a:latin typeface="Muli Bold"/>
            </a:endParaRPr>
          </a:p>
          <a:p>
            <a:pPr>
              <a:lnSpc>
                <a:spcPts val="3079"/>
              </a:lnSpc>
            </a:pPr>
            <a:endParaRPr lang="vi-VN" sz="2800">
              <a:solidFill>
                <a:srgbClr val="3F5B72"/>
              </a:solidFill>
              <a:latin typeface="Muli Bold"/>
            </a:endParaRPr>
          </a:p>
          <a:p>
            <a:pPr>
              <a:lnSpc>
                <a:spcPts val="3079"/>
              </a:lnSpc>
            </a:pPr>
            <a:r>
              <a:rPr lang="vi-VN" sz="2800">
                <a:solidFill>
                  <a:srgbClr val="3F5B72"/>
                </a:solidFill>
                <a:latin typeface="Muli Bold"/>
              </a:rPr>
              <a:t>+ </a:t>
            </a:r>
            <a:r>
              <a:rPr lang="vi-VN" sz="2800">
                <a:solidFill>
                  <a:srgbClr val="00B0F0"/>
                </a:solidFill>
                <a:latin typeface="Muli Bold"/>
              </a:rPr>
              <a:t>DNS</a:t>
            </a:r>
            <a:r>
              <a:rPr lang="vi-VN" sz="2800">
                <a:solidFill>
                  <a:srgbClr val="3F5B72"/>
                </a:solidFill>
                <a:latin typeface="Muli Bold"/>
              </a:rPr>
              <a:t> chuyển đổi tên miền thành địa chỉ IP tương ứng và ngược lại. </a:t>
            </a:r>
            <a:endParaRPr lang="en-US" sz="2800">
              <a:solidFill>
                <a:srgbClr val="3F5B72"/>
              </a:solidFill>
              <a:latin typeface="Muli Bold"/>
            </a:endParaRPr>
          </a:p>
          <a:p>
            <a:pPr>
              <a:lnSpc>
                <a:spcPts val="3079"/>
              </a:lnSpc>
            </a:pPr>
            <a:endParaRPr lang="vi-VN" sz="2800">
              <a:solidFill>
                <a:srgbClr val="3F5B72"/>
              </a:solidFill>
              <a:latin typeface="Muli Bold"/>
            </a:endParaRPr>
          </a:p>
          <a:p>
            <a:pPr>
              <a:lnSpc>
                <a:spcPts val="3079"/>
              </a:lnSpc>
            </a:pPr>
            <a:r>
              <a:rPr lang="vi-VN" sz="2800">
                <a:solidFill>
                  <a:srgbClr val="3F5B72"/>
                </a:solidFill>
                <a:latin typeface="Muli Bold"/>
              </a:rPr>
              <a:t>+ </a:t>
            </a:r>
            <a:r>
              <a:rPr lang="vi-VN" sz="2800">
                <a:solidFill>
                  <a:srgbClr val="00B0F0"/>
                </a:solidFill>
                <a:latin typeface="Muli Bold"/>
              </a:rPr>
              <a:t>HTTP</a:t>
            </a:r>
            <a:r>
              <a:rPr lang="vi-VN" sz="2800">
                <a:solidFill>
                  <a:srgbClr val="3F5B72"/>
                </a:solidFill>
                <a:latin typeface="Muli Bold"/>
              </a:rPr>
              <a:t> sử dụng trong việc truyền thông tin giữa máy khách và máy chủ trên World Wide Web.</a:t>
            </a:r>
            <a:endParaRPr lang="en-US" sz="2800">
              <a:solidFill>
                <a:srgbClr val="3F5B72"/>
              </a:solidFill>
              <a:latin typeface="Muli Bold"/>
            </a:endParaRPr>
          </a:p>
          <a:p>
            <a:pPr>
              <a:lnSpc>
                <a:spcPts val="3079"/>
              </a:lnSpc>
            </a:pPr>
            <a:endParaRPr lang="vi-VN" sz="2800">
              <a:solidFill>
                <a:srgbClr val="3F5B72"/>
              </a:solidFill>
              <a:latin typeface="Muli Bold"/>
            </a:endParaRPr>
          </a:p>
          <a:p>
            <a:pPr>
              <a:lnSpc>
                <a:spcPts val="3079"/>
              </a:lnSpc>
            </a:pPr>
            <a:r>
              <a:rPr lang="vi-VN" sz="2800">
                <a:solidFill>
                  <a:srgbClr val="3F5B72"/>
                </a:solidFill>
                <a:latin typeface="Muli Bold"/>
              </a:rPr>
              <a:t>+ </a:t>
            </a:r>
            <a:r>
              <a:rPr lang="vi-VN" sz="2800">
                <a:solidFill>
                  <a:srgbClr val="00B0F0"/>
                </a:solidFill>
                <a:latin typeface="Muli Bold"/>
              </a:rPr>
              <a:t>FTP</a:t>
            </a:r>
            <a:r>
              <a:rPr lang="vi-VN" sz="2800">
                <a:solidFill>
                  <a:srgbClr val="3F5B72"/>
                </a:solidFill>
                <a:latin typeface="Muli Bold"/>
              </a:rPr>
              <a:t> dùng để truyền tải và quản lý các tệp tin trên mạng. </a:t>
            </a:r>
            <a:endParaRPr lang="en-US" sz="2800">
              <a:solidFill>
                <a:srgbClr val="3F5B72"/>
              </a:solidFill>
              <a:latin typeface="Muli Bold"/>
            </a:endParaRPr>
          </a:p>
          <a:p>
            <a:pPr>
              <a:lnSpc>
                <a:spcPts val="3079"/>
              </a:lnSpc>
            </a:pPr>
            <a:endParaRPr lang="vi-VN" sz="2800">
              <a:solidFill>
                <a:srgbClr val="3F5B72"/>
              </a:solidFill>
              <a:latin typeface="Muli Bold"/>
            </a:endParaRPr>
          </a:p>
          <a:p>
            <a:pPr>
              <a:lnSpc>
                <a:spcPts val="3079"/>
              </a:lnSpc>
            </a:pPr>
            <a:r>
              <a:rPr lang="vi-VN" sz="2800">
                <a:solidFill>
                  <a:srgbClr val="3F5B72"/>
                </a:solidFill>
                <a:latin typeface="Muli Bold"/>
              </a:rPr>
              <a:t>+ </a:t>
            </a:r>
            <a:r>
              <a:rPr lang="vi-VN" sz="2800">
                <a:solidFill>
                  <a:srgbClr val="00B0F0"/>
                </a:solidFill>
                <a:latin typeface="Muli Bold"/>
              </a:rPr>
              <a:t>SMTP</a:t>
            </a:r>
            <a:r>
              <a:rPr lang="vi-VN" sz="2800">
                <a:solidFill>
                  <a:srgbClr val="3F5B72"/>
                </a:solidFill>
                <a:latin typeface="Muli Bold"/>
              </a:rPr>
              <a:t> để truyền tải và gửi email qua mạng. Nó quản lý việc gửi, chuyển tiếp và nhận email giữa các máy chủ email.</a:t>
            </a:r>
            <a:endParaRPr lang="en-US" sz="2800">
              <a:solidFill>
                <a:srgbClr val="3F5B72"/>
              </a:solidFill>
              <a:latin typeface="Muli Bold"/>
            </a:endParaRPr>
          </a:p>
          <a:p>
            <a:pPr>
              <a:lnSpc>
                <a:spcPts val="3079"/>
              </a:lnSpc>
            </a:pPr>
            <a:endParaRPr lang="vi-VN" sz="2600">
              <a:solidFill>
                <a:srgbClr val="3F5B72"/>
              </a:solidFill>
              <a:latin typeface="Muli Bold"/>
            </a:endParaRPr>
          </a:p>
          <a:p>
            <a:pPr>
              <a:lnSpc>
                <a:spcPts val="3079"/>
              </a:lnSpc>
              <a:spcBef>
                <a:spcPct val="0"/>
              </a:spcBef>
            </a:pPr>
            <a:endParaRPr lang="en-US" sz="2199">
              <a:solidFill>
                <a:srgbClr val="3F5B72"/>
              </a:solidFill>
              <a:latin typeface="Muli Bold"/>
            </a:endParaRPr>
          </a:p>
        </p:txBody>
      </p:sp>
    </p:spTree>
    <p:extLst>
      <p:ext uri="{BB962C8B-B14F-4D97-AF65-F5344CB8AC3E}">
        <p14:creationId xmlns:p14="http://schemas.microsoft.com/office/powerpoint/2010/main" val="3450640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0942" y="-28575"/>
            <a:ext cx="11251541" cy="1174335"/>
          </a:xfrm>
          <a:prstGeom prst="rect">
            <a:avLst/>
          </a:prstGeom>
        </p:spPr>
        <p:txBody>
          <a:bodyPr lIns="0" tIns="0" rIns="0" bIns="0" rtlCol="0" anchor="t">
            <a:spAutoFit/>
          </a:bodyPr>
          <a:lstStyle/>
          <a:p>
            <a:pPr>
              <a:lnSpc>
                <a:spcPts val="1280"/>
              </a:lnSpc>
            </a:pPr>
            <a:endParaRPr/>
          </a:p>
          <a:p>
            <a:pPr>
              <a:lnSpc>
                <a:spcPts val="8221"/>
              </a:lnSpc>
            </a:pPr>
            <a:r>
              <a:rPr lang="en-US" sz="6324">
                <a:solidFill>
                  <a:srgbClr val="A4E473"/>
                </a:solidFill>
                <a:latin typeface="Muli Bold"/>
              </a:rPr>
              <a:t>b. Tóm tắt các giao thức</a:t>
            </a:r>
          </a:p>
        </p:txBody>
      </p:sp>
      <p:sp>
        <p:nvSpPr>
          <p:cNvPr id="5" name="TextBox 5"/>
          <p:cNvSpPr txBox="1"/>
          <p:nvPr/>
        </p:nvSpPr>
        <p:spPr>
          <a:xfrm>
            <a:off x="914400" y="2781300"/>
            <a:ext cx="15316200" cy="4341060"/>
          </a:xfrm>
          <a:prstGeom prst="rect">
            <a:avLst/>
          </a:prstGeom>
        </p:spPr>
        <p:txBody>
          <a:bodyPr wrap="square" lIns="0" tIns="0" rIns="0" bIns="0" rtlCol="0" anchor="t">
            <a:spAutoFit/>
          </a:bodyPr>
          <a:lstStyle/>
          <a:p>
            <a:pPr>
              <a:lnSpc>
                <a:spcPts val="3079"/>
              </a:lnSpc>
            </a:pPr>
            <a:endParaRPr lang="vi-VN" sz="2800">
              <a:solidFill>
                <a:srgbClr val="3F5B72"/>
              </a:solidFill>
              <a:latin typeface="Muli Bold"/>
            </a:endParaRPr>
          </a:p>
          <a:p>
            <a:pPr>
              <a:lnSpc>
                <a:spcPts val="3079"/>
              </a:lnSpc>
            </a:pPr>
            <a:r>
              <a:rPr lang="vi-VN" sz="2800">
                <a:solidFill>
                  <a:srgbClr val="3F5B72"/>
                </a:solidFill>
                <a:latin typeface="Muli Bold"/>
              </a:rPr>
              <a:t>+ </a:t>
            </a:r>
            <a:r>
              <a:rPr lang="vi-VN" sz="2800">
                <a:solidFill>
                  <a:srgbClr val="00B0F0"/>
                </a:solidFill>
                <a:latin typeface="Muli Bold"/>
              </a:rPr>
              <a:t>IMAP</a:t>
            </a:r>
            <a:r>
              <a:rPr lang="vi-VN" sz="2800">
                <a:solidFill>
                  <a:srgbClr val="3F5B72"/>
                </a:solidFill>
                <a:latin typeface="Muli Bold"/>
              </a:rPr>
              <a:t> giao thức cho phép truy cập và quản lý email từ máy chủ email, cho phép người dùng duyệt và quản lý email trên máy chủ mà không cần tải xuống đầy đủ.</a:t>
            </a:r>
            <a:endParaRPr lang="en-US" sz="2800">
              <a:solidFill>
                <a:srgbClr val="3F5B72"/>
              </a:solidFill>
              <a:latin typeface="Muli Bold"/>
            </a:endParaRPr>
          </a:p>
          <a:p>
            <a:pPr>
              <a:lnSpc>
                <a:spcPts val="3079"/>
              </a:lnSpc>
            </a:pPr>
            <a:endParaRPr lang="vi-VN" sz="2800">
              <a:solidFill>
                <a:srgbClr val="3F5B72"/>
              </a:solidFill>
              <a:latin typeface="Muli Bold"/>
            </a:endParaRPr>
          </a:p>
          <a:p>
            <a:pPr>
              <a:lnSpc>
                <a:spcPts val="3079"/>
              </a:lnSpc>
            </a:pPr>
            <a:r>
              <a:rPr lang="vi-VN" sz="2800">
                <a:solidFill>
                  <a:srgbClr val="3F5B72"/>
                </a:solidFill>
                <a:latin typeface="Muli Bold"/>
              </a:rPr>
              <a:t>+ </a:t>
            </a:r>
            <a:r>
              <a:rPr lang="vi-VN" sz="2800">
                <a:solidFill>
                  <a:srgbClr val="00B0F0"/>
                </a:solidFill>
                <a:latin typeface="Muli Bold"/>
              </a:rPr>
              <a:t>VLAN</a:t>
            </a:r>
            <a:r>
              <a:rPr lang="vi-VN" sz="2800">
                <a:solidFill>
                  <a:srgbClr val="3F5B72"/>
                </a:solidFill>
                <a:latin typeface="Muli Bold"/>
              </a:rPr>
              <a:t> chia mạng cục bộ thành các mạng ảo riêng biệt, cho phép các nhóm thiết bị khả dụng kết nối cùng với một mạng dù không đặt cạnh nhau.</a:t>
            </a:r>
            <a:endParaRPr lang="en-US" sz="2800">
              <a:solidFill>
                <a:srgbClr val="3F5B72"/>
              </a:solidFill>
              <a:latin typeface="Muli Bold"/>
            </a:endParaRPr>
          </a:p>
          <a:p>
            <a:pPr>
              <a:lnSpc>
                <a:spcPts val="3079"/>
              </a:lnSpc>
            </a:pPr>
            <a:endParaRPr lang="vi-VN" sz="2800">
              <a:solidFill>
                <a:srgbClr val="3F5B72"/>
              </a:solidFill>
              <a:latin typeface="Muli Bold"/>
            </a:endParaRPr>
          </a:p>
          <a:p>
            <a:pPr>
              <a:lnSpc>
                <a:spcPts val="3079"/>
              </a:lnSpc>
            </a:pPr>
            <a:r>
              <a:rPr lang="vi-VN" sz="2800">
                <a:solidFill>
                  <a:srgbClr val="3F5B72"/>
                </a:solidFill>
                <a:latin typeface="Muli Bold"/>
              </a:rPr>
              <a:t>+ </a:t>
            </a:r>
            <a:r>
              <a:rPr lang="vi-VN" sz="2800">
                <a:solidFill>
                  <a:srgbClr val="00B0F0"/>
                </a:solidFill>
                <a:latin typeface="Muli Bold"/>
              </a:rPr>
              <a:t>IPsec</a:t>
            </a:r>
            <a:r>
              <a:rPr lang="vi-VN" sz="2800">
                <a:solidFill>
                  <a:srgbClr val="3F5B72"/>
                </a:solidFill>
                <a:latin typeface="Muli Bold"/>
              </a:rPr>
              <a:t> là giao thức VPN phổ biến được sử dụng để bảo vệ dữ liệu truyền tải qua mạng. </a:t>
            </a:r>
            <a:endParaRPr lang="en-US" sz="2800">
              <a:solidFill>
                <a:srgbClr val="3F5B72"/>
              </a:solidFill>
              <a:latin typeface="Muli Bold"/>
            </a:endParaRPr>
          </a:p>
          <a:p>
            <a:pPr>
              <a:lnSpc>
                <a:spcPts val="3079"/>
              </a:lnSpc>
            </a:pPr>
            <a:endParaRPr lang="vi-VN" sz="2800">
              <a:solidFill>
                <a:srgbClr val="3F5B72"/>
              </a:solidFill>
              <a:latin typeface="Muli Bold"/>
            </a:endParaRPr>
          </a:p>
          <a:p>
            <a:pPr>
              <a:lnSpc>
                <a:spcPts val="3079"/>
              </a:lnSpc>
            </a:pPr>
            <a:r>
              <a:rPr lang="vi-VN" sz="2800">
                <a:solidFill>
                  <a:srgbClr val="3F5B72"/>
                </a:solidFill>
                <a:latin typeface="Muli Bold"/>
              </a:rPr>
              <a:t>+ </a:t>
            </a:r>
            <a:r>
              <a:rPr lang="vi-VN" sz="2800">
                <a:solidFill>
                  <a:srgbClr val="00B0F0"/>
                </a:solidFill>
                <a:latin typeface="Muli Bold"/>
              </a:rPr>
              <a:t>Routing protocol</a:t>
            </a:r>
            <a:r>
              <a:rPr lang="vi-VN" sz="2800">
                <a:solidFill>
                  <a:srgbClr val="3F5B72"/>
                </a:solidFill>
                <a:latin typeface="Muli Bold"/>
              </a:rPr>
              <a:t>: OSPF ở switch layer 3, BGP ở load balancer </a:t>
            </a:r>
            <a:endParaRPr lang="en-US" sz="2800">
              <a:solidFill>
                <a:srgbClr val="3F5B72"/>
              </a:solidFill>
              <a:latin typeface="Muli Bold"/>
            </a:endParaRPr>
          </a:p>
          <a:p>
            <a:pPr>
              <a:lnSpc>
                <a:spcPts val="3079"/>
              </a:lnSpc>
              <a:spcBef>
                <a:spcPct val="0"/>
              </a:spcBef>
            </a:pPr>
            <a:endParaRPr lang="en-US" sz="2199">
              <a:solidFill>
                <a:srgbClr val="3F5B72"/>
              </a:solidFill>
              <a:latin typeface="Muli Bold"/>
            </a:endParaRPr>
          </a:p>
        </p:txBody>
      </p:sp>
    </p:spTree>
    <p:extLst>
      <p:ext uri="{BB962C8B-B14F-4D97-AF65-F5344CB8AC3E}">
        <p14:creationId xmlns:p14="http://schemas.microsoft.com/office/powerpoint/2010/main" val="4073368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151770"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grpSp>
        <p:nvGrpSpPr>
          <p:cNvPr id="4" name="Group 4"/>
          <p:cNvGrpSpPr/>
          <p:nvPr/>
        </p:nvGrpSpPr>
        <p:grpSpPr>
          <a:xfrm>
            <a:off x="9859850" y="563974"/>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6" name="Group 6"/>
          <p:cNvGrpSpPr>
            <a:grpSpLocks noChangeAspect="1"/>
          </p:cNvGrpSpPr>
          <p:nvPr/>
        </p:nvGrpSpPr>
        <p:grpSpPr>
          <a:xfrm>
            <a:off x="10345997" y="2120110"/>
            <a:ext cx="7611546" cy="659125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000000">
                <a:alpha val="0"/>
              </a:srgbClr>
            </a:solidFill>
            <a:ln w="12700">
              <a:solidFill>
                <a:srgbClr val="000000"/>
              </a:solidFill>
            </a:ln>
          </p:spPr>
          <p:txBody>
            <a:bodyPr/>
            <a:lstStyle/>
            <a:p>
              <a:endParaRPr lang="en-US"/>
            </a:p>
          </p:txBody>
        </p:sp>
      </p:grpSp>
      <p:grpSp>
        <p:nvGrpSpPr>
          <p:cNvPr id="8" name="Group 8"/>
          <p:cNvGrpSpPr/>
          <p:nvPr/>
        </p:nvGrpSpPr>
        <p:grpSpPr>
          <a:xfrm>
            <a:off x="1028700" y="1028700"/>
            <a:ext cx="4212844" cy="586200"/>
            <a:chOff x="0" y="0"/>
            <a:chExt cx="5617125" cy="781600"/>
          </a:xfrm>
        </p:grpSpPr>
        <p:sp>
          <p:nvSpPr>
            <p:cNvPr id="9" name="TextBox 9"/>
            <p:cNvSpPr txBox="1"/>
            <p:nvPr/>
          </p:nvSpPr>
          <p:spPr>
            <a:xfrm>
              <a:off x="1293956" y="104415"/>
              <a:ext cx="4323169" cy="525145"/>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Muli"/>
                </a:rPr>
                <a:t>Nhóm 6</a:t>
              </a:r>
            </a:p>
          </p:txBody>
        </p:sp>
        <p:sp>
          <p:nvSpPr>
            <p:cNvPr id="10" name="Freeform 10"/>
            <p:cNvSpPr/>
            <p:nvPr/>
          </p:nvSpPr>
          <p:spPr>
            <a:xfrm>
              <a:off x="0" y="0"/>
              <a:ext cx="905010" cy="781600"/>
            </a:xfrm>
            <a:custGeom>
              <a:avLst/>
              <a:gdLst/>
              <a:ahLst/>
              <a:cxnLst/>
              <a:rect l="l" t="t" r="r" b="b"/>
              <a:pathLst>
                <a:path w="905010" h="78160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11" name="TextBox 11"/>
          <p:cNvSpPr txBox="1"/>
          <p:nvPr/>
        </p:nvSpPr>
        <p:spPr>
          <a:xfrm>
            <a:off x="1497541" y="3358310"/>
            <a:ext cx="10842933" cy="1241622"/>
          </a:xfrm>
          <a:prstGeom prst="rect">
            <a:avLst/>
          </a:prstGeom>
        </p:spPr>
        <p:txBody>
          <a:bodyPr lIns="0" tIns="0" rIns="0" bIns="0" rtlCol="0" anchor="t">
            <a:spAutoFit/>
          </a:bodyPr>
          <a:lstStyle/>
          <a:p>
            <a:pPr>
              <a:lnSpc>
                <a:spcPts val="10199"/>
              </a:lnSpc>
              <a:spcBef>
                <a:spcPct val="0"/>
              </a:spcBef>
            </a:pPr>
            <a:r>
              <a:rPr lang="en-US" sz="8499" u="none" spc="-84">
                <a:solidFill>
                  <a:srgbClr val="000000"/>
                </a:solidFill>
                <a:latin typeface="Muli Bold"/>
              </a:rPr>
              <a:t>2. Mô </a:t>
            </a:r>
            <a:r>
              <a:rPr lang="en-US" sz="8499" spc="-84">
                <a:solidFill>
                  <a:srgbClr val="000000"/>
                </a:solidFill>
                <a:latin typeface="Muli Bold"/>
              </a:rPr>
              <a:t>hình địa chỉ IP </a:t>
            </a:r>
          </a:p>
        </p:txBody>
      </p:sp>
      <p:sp>
        <p:nvSpPr>
          <p:cNvPr id="12" name="TextBox 12"/>
          <p:cNvSpPr txBox="1"/>
          <p:nvPr/>
        </p:nvSpPr>
        <p:spPr>
          <a:xfrm>
            <a:off x="1028700" y="8937700"/>
            <a:ext cx="5231327" cy="271144"/>
          </a:xfrm>
          <a:prstGeom prst="rect">
            <a:avLst/>
          </a:prstGeom>
        </p:spPr>
        <p:txBody>
          <a:bodyPr lIns="0" tIns="0" rIns="0" bIns="0" rtlCol="0" anchor="t">
            <a:spAutoFit/>
          </a:bodyPr>
          <a:lstStyle/>
          <a:p>
            <a:pPr>
              <a:lnSpc>
                <a:spcPts val="2380"/>
              </a:lnSpc>
              <a:spcBef>
                <a:spcPct val="0"/>
              </a:spcBef>
            </a:pPr>
            <a:r>
              <a:rPr lang="en-US" sz="1700" u="sng">
                <a:solidFill>
                  <a:srgbClr val="000000"/>
                </a:solidFill>
                <a:latin typeface="Muli Semi-Bold"/>
                <a:hlinkClick r:id="rId4" action="ppaction://hlinksldjump"/>
              </a:rPr>
              <a:t>Quay lại Trang Chương trình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3" name="TextBox 3"/>
          <p:cNvSpPr txBox="1"/>
          <p:nvPr/>
        </p:nvSpPr>
        <p:spPr>
          <a:xfrm>
            <a:off x="170942" y="-28575"/>
            <a:ext cx="11251541" cy="1149289"/>
          </a:xfrm>
          <a:prstGeom prst="rect">
            <a:avLst/>
          </a:prstGeom>
        </p:spPr>
        <p:txBody>
          <a:bodyPr lIns="0" tIns="0" rIns="0" bIns="0" rtlCol="0" anchor="t">
            <a:spAutoFit/>
          </a:bodyPr>
          <a:lstStyle/>
          <a:p>
            <a:pPr>
              <a:lnSpc>
                <a:spcPts val="1280"/>
              </a:lnSpc>
            </a:pPr>
            <a:endParaRPr/>
          </a:p>
          <a:p>
            <a:pPr>
              <a:lnSpc>
                <a:spcPts val="8221"/>
              </a:lnSpc>
            </a:pPr>
            <a:r>
              <a:rPr lang="en-US" sz="6324">
                <a:solidFill>
                  <a:srgbClr val="A4E473"/>
                </a:solidFill>
                <a:latin typeface="Muli Bold"/>
              </a:rPr>
              <a:t>Mô hình địa chỉ IP</a:t>
            </a:r>
          </a:p>
        </p:txBody>
      </p:sp>
      <p:graphicFrame>
        <p:nvGraphicFramePr>
          <p:cNvPr id="5" name="Google Shape;1644;p43">
            <a:extLst>
              <a:ext uri="{FF2B5EF4-FFF2-40B4-BE49-F238E27FC236}">
                <a16:creationId xmlns:a16="http://schemas.microsoft.com/office/drawing/2014/main" id="{C079BC4D-500F-10D6-5674-FF88BF527A8F}"/>
              </a:ext>
            </a:extLst>
          </p:cNvPr>
          <p:cNvGraphicFramePr/>
          <p:nvPr>
            <p:extLst>
              <p:ext uri="{D42A27DB-BD31-4B8C-83A1-F6EECF244321}">
                <p14:modId xmlns:p14="http://schemas.microsoft.com/office/powerpoint/2010/main" val="41791250"/>
              </p:ext>
            </p:extLst>
          </p:nvPr>
        </p:nvGraphicFramePr>
        <p:xfrm>
          <a:off x="4953000" y="1638300"/>
          <a:ext cx="7620000" cy="6098073"/>
        </p:xfrm>
        <a:graphic>
          <a:graphicData uri="http://schemas.openxmlformats.org/drawingml/2006/table">
            <a:tbl>
              <a:tblPr>
                <a:noFill/>
              </a:tblPr>
              <a:tblGrid>
                <a:gridCol w="4762500">
                  <a:extLst>
                    <a:ext uri="{9D8B030D-6E8A-4147-A177-3AD203B41FA5}">
                      <a16:colId xmlns:a16="http://schemas.microsoft.com/office/drawing/2014/main" val="20000"/>
                    </a:ext>
                  </a:extLst>
                </a:gridCol>
                <a:gridCol w="2857500">
                  <a:extLst>
                    <a:ext uri="{9D8B030D-6E8A-4147-A177-3AD203B41FA5}">
                      <a16:colId xmlns:a16="http://schemas.microsoft.com/office/drawing/2014/main" val="20001"/>
                    </a:ext>
                  </a:extLst>
                </a:gridCol>
              </a:tblGrid>
              <a:tr h="61787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500">
                          <a:solidFill>
                            <a:schemeClr val="tx1"/>
                          </a:solidFill>
                          <a:latin typeface="Viga"/>
                          <a:ea typeface="Viga"/>
                          <a:cs typeface="Viga"/>
                          <a:sym typeface="Viga"/>
                        </a:rPr>
                        <a:t>Name</a:t>
                      </a:r>
                      <a:endParaRPr sz="2500">
                        <a:solidFill>
                          <a:schemeClr val="tx1"/>
                        </a:solidFill>
                        <a:latin typeface="Viga"/>
                        <a:ea typeface="Viga"/>
                        <a:cs typeface="Viga"/>
                        <a:sym typeface="Viga"/>
                      </a:endParaRPr>
                    </a:p>
                  </a:txBody>
                  <a:tcPr marL="91425" marR="91425" marT="91425" marB="91425" anchor="ctr">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gradFill>
                      <a:gsLst>
                        <a:gs pos="0">
                          <a:srgbClr val="8BE3FF"/>
                        </a:gs>
                        <a:gs pos="100000">
                          <a:srgbClr val="ACFFD9"/>
                        </a:gs>
                      </a:gsLst>
                      <a:lin ang="5400700" scaled="0"/>
                    </a:gra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500">
                          <a:solidFill>
                            <a:schemeClr val="tx1"/>
                          </a:solidFill>
                          <a:latin typeface="Viga"/>
                          <a:ea typeface="Viga"/>
                          <a:cs typeface="Viga"/>
                          <a:sym typeface="Viga"/>
                        </a:rPr>
                        <a:t>IP</a:t>
                      </a:r>
                      <a:endParaRPr sz="2500">
                        <a:solidFill>
                          <a:schemeClr val="tx1"/>
                        </a:solidFill>
                        <a:latin typeface="Viga"/>
                        <a:ea typeface="Viga"/>
                        <a:cs typeface="Viga"/>
                        <a:sym typeface="Viga"/>
                      </a:endParaRPr>
                    </a:p>
                  </a:txBody>
                  <a:tcPr marL="91425" marR="91425" marT="91425" marB="91425" anchor="ctr">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gradFill>
                      <a:gsLst>
                        <a:gs pos="0">
                          <a:srgbClr val="8BE3FF"/>
                        </a:gs>
                        <a:gs pos="100000">
                          <a:srgbClr val="ACFFD9"/>
                        </a:gs>
                      </a:gsLst>
                      <a:lin ang="5400700" scaled="0"/>
                    </a:gradFill>
                  </a:tcPr>
                </a:tc>
                <a:extLst>
                  <a:ext uri="{0D108BD9-81ED-4DB2-BD59-A6C34878D82A}">
                    <a16:rowId xmlns:a16="http://schemas.microsoft.com/office/drawing/2014/main" val="10000"/>
                  </a:ext>
                </a:extLst>
              </a:tr>
              <a:tr h="608911">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Management</a:t>
                      </a:r>
                      <a:r>
                        <a:rPr lang="en-US" sz="2000" kern="100">
                          <a:effectLst/>
                          <a:latin typeface="Muli Bold" panose="020B0604020202020204" charset="0"/>
                          <a:ea typeface="Calibri" panose="020F0502020204030204" pitchFamily="34" charset="0"/>
                          <a:cs typeface="Times New Roman" panose="02020603050405020304" pitchFamily="18" charset="0"/>
                        </a:rPr>
                        <a:t> a</a:t>
                      </a:r>
                      <a:r>
                        <a:rPr lang="en-US" sz="2000" kern="100">
                          <a:effectLst/>
                          <a:latin typeface="Muli Bold" panose="020B0604020202020204" charset="0"/>
                          <a:ea typeface="Times New Roman" panose="02020603050405020304" pitchFamily="18" charset="0"/>
                          <a:cs typeface="Times New Roman" panose="02020603050405020304" pitchFamily="18" charset="0"/>
                        </a:rPr>
                        <a:t>nd core servers</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10.10.3.0/25</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608911">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Virtual machine servers</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10.10.3.128/25</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08911">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IPSec Tunnel</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10.10.0.0/22</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608911">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Switch Layer 3 (T2,3)</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10.10.4.0/30</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35473746"/>
                  </a:ext>
                </a:extLst>
              </a:tr>
              <a:tr h="608911">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Switch Layer 3 (T4,5)</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10.10.4.4/30</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14776669"/>
                  </a:ext>
                </a:extLst>
              </a:tr>
              <a:tr h="608911">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SW tầng 2</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10.10.1.0/25</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31651694"/>
                  </a:ext>
                </a:extLst>
              </a:tr>
              <a:tr h="608911">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SW tầng 3</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10.10.1.128/25</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02444831"/>
                  </a:ext>
                </a:extLst>
              </a:tr>
              <a:tr h="608911">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SW tầng 4</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10.10.2.0/25</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6649162"/>
                  </a:ext>
                </a:extLst>
              </a:tr>
              <a:tr h="608911">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SW tầng 5</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10.10.2.128/25</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79026394"/>
                  </a:ext>
                </a:extLst>
              </a:tr>
            </a:tbl>
          </a:graphicData>
        </a:graphic>
      </p:graphicFrame>
      <p:pic>
        <p:nvPicPr>
          <p:cNvPr id="2" name="Picture 1" descr="A screenshot of a computerDescription automatically generated">
            <a:extLst>
              <a:ext uri="{FF2B5EF4-FFF2-40B4-BE49-F238E27FC236}">
                <a16:creationId xmlns:a16="http://schemas.microsoft.com/office/drawing/2014/main" id="{73D6CF51-B067-5F91-94AD-6E06A25C95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933" y="1333500"/>
            <a:ext cx="17940134" cy="8686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151770"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grpSp>
        <p:nvGrpSpPr>
          <p:cNvPr id="4" name="Group 4"/>
          <p:cNvGrpSpPr/>
          <p:nvPr/>
        </p:nvGrpSpPr>
        <p:grpSpPr>
          <a:xfrm>
            <a:off x="9859850" y="563974"/>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6" name="Group 6"/>
          <p:cNvGrpSpPr>
            <a:grpSpLocks noChangeAspect="1"/>
          </p:cNvGrpSpPr>
          <p:nvPr/>
        </p:nvGrpSpPr>
        <p:grpSpPr>
          <a:xfrm>
            <a:off x="10345997" y="2120110"/>
            <a:ext cx="7611546" cy="659125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000000">
                <a:alpha val="0"/>
              </a:srgbClr>
            </a:solidFill>
            <a:ln w="12700">
              <a:solidFill>
                <a:srgbClr val="000000"/>
              </a:solidFill>
            </a:ln>
          </p:spPr>
          <p:txBody>
            <a:bodyPr/>
            <a:lstStyle/>
            <a:p>
              <a:endParaRPr lang="en-US"/>
            </a:p>
          </p:txBody>
        </p:sp>
      </p:grpSp>
      <p:grpSp>
        <p:nvGrpSpPr>
          <p:cNvPr id="8" name="Group 8"/>
          <p:cNvGrpSpPr/>
          <p:nvPr/>
        </p:nvGrpSpPr>
        <p:grpSpPr>
          <a:xfrm>
            <a:off x="1028700" y="1028700"/>
            <a:ext cx="4212844" cy="586200"/>
            <a:chOff x="0" y="0"/>
            <a:chExt cx="5617125" cy="781600"/>
          </a:xfrm>
        </p:grpSpPr>
        <p:sp>
          <p:nvSpPr>
            <p:cNvPr id="9" name="TextBox 9"/>
            <p:cNvSpPr txBox="1"/>
            <p:nvPr/>
          </p:nvSpPr>
          <p:spPr>
            <a:xfrm>
              <a:off x="1293956" y="104415"/>
              <a:ext cx="4323169" cy="525145"/>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Muli"/>
                </a:rPr>
                <a:t>Nhóm 6</a:t>
              </a:r>
            </a:p>
          </p:txBody>
        </p:sp>
        <p:sp>
          <p:nvSpPr>
            <p:cNvPr id="10" name="Freeform 10"/>
            <p:cNvSpPr/>
            <p:nvPr/>
          </p:nvSpPr>
          <p:spPr>
            <a:xfrm>
              <a:off x="0" y="0"/>
              <a:ext cx="905010" cy="781600"/>
            </a:xfrm>
            <a:custGeom>
              <a:avLst/>
              <a:gdLst/>
              <a:ahLst/>
              <a:cxnLst/>
              <a:rect l="l" t="t" r="r" b="b"/>
              <a:pathLst>
                <a:path w="905010" h="78160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11" name="TextBox 11"/>
          <p:cNvSpPr txBox="1"/>
          <p:nvPr/>
        </p:nvSpPr>
        <p:spPr>
          <a:xfrm>
            <a:off x="1028700" y="8937700"/>
            <a:ext cx="5231327" cy="271144"/>
          </a:xfrm>
          <a:prstGeom prst="rect">
            <a:avLst/>
          </a:prstGeom>
        </p:spPr>
        <p:txBody>
          <a:bodyPr lIns="0" tIns="0" rIns="0" bIns="0" rtlCol="0" anchor="t">
            <a:spAutoFit/>
          </a:bodyPr>
          <a:lstStyle/>
          <a:p>
            <a:pPr>
              <a:lnSpc>
                <a:spcPts val="2380"/>
              </a:lnSpc>
              <a:spcBef>
                <a:spcPct val="0"/>
              </a:spcBef>
            </a:pPr>
            <a:r>
              <a:rPr lang="en-US" sz="1700" u="sng">
                <a:solidFill>
                  <a:srgbClr val="000000"/>
                </a:solidFill>
                <a:latin typeface="Muli Semi-Bold"/>
                <a:hlinkClick r:id="rId4" action="ppaction://hlinksldjump"/>
              </a:rPr>
              <a:t>Quay lại Trang Chương trình</a:t>
            </a:r>
          </a:p>
        </p:txBody>
      </p:sp>
      <p:grpSp>
        <p:nvGrpSpPr>
          <p:cNvPr id="12" name="Group 12"/>
          <p:cNvGrpSpPr/>
          <p:nvPr/>
        </p:nvGrpSpPr>
        <p:grpSpPr>
          <a:xfrm>
            <a:off x="1497541" y="3136854"/>
            <a:ext cx="13758952" cy="4949531"/>
            <a:chOff x="0" y="9525"/>
            <a:chExt cx="18345270" cy="6599374"/>
          </a:xfrm>
        </p:grpSpPr>
        <p:sp>
          <p:nvSpPr>
            <p:cNvPr id="13" name="TextBox 13"/>
            <p:cNvSpPr txBox="1"/>
            <p:nvPr/>
          </p:nvSpPr>
          <p:spPr>
            <a:xfrm>
              <a:off x="0" y="9525"/>
              <a:ext cx="18345270" cy="3399562"/>
            </a:xfrm>
            <a:prstGeom prst="rect">
              <a:avLst/>
            </a:prstGeom>
          </p:spPr>
          <p:txBody>
            <a:bodyPr lIns="0" tIns="0" rIns="0" bIns="0" rtlCol="0" anchor="t">
              <a:spAutoFit/>
            </a:bodyPr>
            <a:lstStyle/>
            <a:p>
              <a:pPr>
                <a:lnSpc>
                  <a:spcPts val="10199"/>
                </a:lnSpc>
                <a:spcBef>
                  <a:spcPct val="0"/>
                </a:spcBef>
              </a:pPr>
              <a:r>
                <a:rPr lang="en-US" sz="8499" u="none" spc="-84">
                  <a:solidFill>
                    <a:srgbClr val="000000"/>
                  </a:solidFill>
                  <a:latin typeface="Muli Bold"/>
                </a:rPr>
                <a:t>3. </a:t>
              </a:r>
              <a:r>
                <a:rPr lang="vi-VN" sz="8499" spc="-84">
                  <a:solidFill>
                    <a:srgbClr val="000000"/>
                  </a:solidFill>
                  <a:latin typeface="Muli Bold"/>
                </a:rPr>
                <a:t>Thiết kế sơ đồ vật lý của toàn hệ thống mạng</a:t>
              </a:r>
              <a:endParaRPr lang="en-US" sz="8499" u="none" spc="-84">
                <a:solidFill>
                  <a:srgbClr val="000000"/>
                </a:solidFill>
                <a:latin typeface="Muli Bold"/>
              </a:endParaRPr>
            </a:p>
          </p:txBody>
        </p:sp>
        <p:sp>
          <p:nvSpPr>
            <p:cNvPr id="14" name="TextBox 14"/>
            <p:cNvSpPr txBox="1"/>
            <p:nvPr/>
          </p:nvSpPr>
          <p:spPr>
            <a:xfrm>
              <a:off x="0" y="3664075"/>
              <a:ext cx="16435037" cy="2944824"/>
            </a:xfrm>
            <a:prstGeom prst="rect">
              <a:avLst/>
            </a:prstGeom>
          </p:spPr>
          <p:txBody>
            <a:bodyPr lIns="0" tIns="0" rIns="0" bIns="0" rtlCol="0" anchor="t">
              <a:spAutoFit/>
            </a:bodyPr>
            <a:lstStyle/>
            <a:p>
              <a:pPr marL="269874" lvl="1">
                <a:lnSpc>
                  <a:spcPts val="3499"/>
                </a:lnSpc>
              </a:pPr>
              <a:endParaRPr lang="en-US" sz="2499">
                <a:solidFill>
                  <a:srgbClr val="000000"/>
                </a:solidFill>
                <a:latin typeface="Muli"/>
              </a:endParaRPr>
            </a:p>
            <a:p>
              <a:pPr marL="539749" lvl="1" indent="-269875">
                <a:lnSpc>
                  <a:spcPts val="3499"/>
                </a:lnSpc>
                <a:buFont typeface="Arial"/>
                <a:buChar char="•"/>
              </a:pPr>
              <a:r>
                <a:rPr lang="en-US" sz="2499">
                  <a:solidFill>
                    <a:srgbClr val="000000"/>
                  </a:solidFill>
                  <a:latin typeface="Muli"/>
                </a:rPr>
                <a:t>Sơ đồ vật lý các tòa</a:t>
              </a:r>
            </a:p>
            <a:p>
              <a:pPr marL="539749" lvl="1" indent="-269875">
                <a:lnSpc>
                  <a:spcPts val="3499"/>
                </a:lnSpc>
                <a:buFont typeface="Arial"/>
                <a:buChar char="•"/>
              </a:pPr>
              <a:r>
                <a:rPr lang="en-US" sz="2499">
                  <a:solidFill>
                    <a:srgbClr val="000000"/>
                  </a:solidFill>
                  <a:latin typeface="Muli"/>
                </a:rPr>
                <a:t>Các dịch vụ cần thuê</a:t>
              </a:r>
            </a:p>
            <a:p>
              <a:pPr marL="539749" lvl="1" indent="-269875">
                <a:lnSpc>
                  <a:spcPts val="3499"/>
                </a:lnSpc>
                <a:buFont typeface="Arial"/>
                <a:buChar char="•"/>
              </a:pPr>
              <a:r>
                <a:rPr lang="en-US" sz="2499">
                  <a:solidFill>
                    <a:srgbClr val="000000"/>
                  </a:solidFill>
                  <a:latin typeface="Muli"/>
                </a:rPr>
                <a:t>Các thiệt bị cần dùng</a:t>
              </a:r>
            </a:p>
            <a:p>
              <a:pPr marL="539749" lvl="1" indent="-269875">
                <a:lnSpc>
                  <a:spcPts val="3499"/>
                </a:lnSpc>
                <a:buFont typeface="Arial"/>
                <a:buChar char="•"/>
              </a:pPr>
              <a:endParaRPr lang="en-US" sz="2499">
                <a:solidFill>
                  <a:srgbClr val="000000"/>
                </a:solidFill>
                <a:latin typeface="Mul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328902" y="2317173"/>
            <a:ext cx="7321033" cy="6340049"/>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sp>
        <p:nvSpPr>
          <p:cNvPr id="4" name="TextBox 4"/>
          <p:cNvSpPr txBox="1"/>
          <p:nvPr/>
        </p:nvSpPr>
        <p:spPr>
          <a:xfrm>
            <a:off x="1028700" y="3318368"/>
            <a:ext cx="15278100" cy="3252044"/>
          </a:xfrm>
          <a:prstGeom prst="rect">
            <a:avLst/>
          </a:prstGeom>
        </p:spPr>
        <p:txBody>
          <a:bodyPr wrap="square" lIns="0" tIns="0" rIns="0" bIns="0" rtlCol="0" anchor="t">
            <a:spAutoFit/>
          </a:bodyPr>
          <a:lstStyle/>
          <a:p>
            <a:pPr>
              <a:lnSpc>
                <a:spcPts val="13229"/>
              </a:lnSpc>
            </a:pPr>
            <a:r>
              <a:rPr lang="en-US" sz="9449" spc="-103">
                <a:solidFill>
                  <a:srgbClr val="000000"/>
                </a:solidFill>
                <a:latin typeface="Muli Bold"/>
              </a:rPr>
              <a:t>I. Giới thiệu tổng quan </a:t>
            </a:r>
          </a:p>
          <a:p>
            <a:pPr>
              <a:lnSpc>
                <a:spcPts val="13229"/>
              </a:lnSpc>
            </a:pPr>
            <a:endParaRPr lang="en-US" sz="9449" spc="-103">
              <a:solidFill>
                <a:srgbClr val="000000"/>
              </a:solidFill>
              <a:latin typeface="Muli Bold"/>
            </a:endParaRPr>
          </a:p>
        </p:txBody>
      </p:sp>
      <p:grpSp>
        <p:nvGrpSpPr>
          <p:cNvPr id="5" name="Group 5"/>
          <p:cNvGrpSpPr/>
          <p:nvPr/>
        </p:nvGrpSpPr>
        <p:grpSpPr>
          <a:xfrm>
            <a:off x="12122944" y="7035126"/>
            <a:ext cx="4970154" cy="4304177"/>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7" name="Group 7"/>
          <p:cNvGrpSpPr/>
          <p:nvPr/>
        </p:nvGrpSpPr>
        <p:grpSpPr>
          <a:xfrm>
            <a:off x="12336342" y="5954842"/>
            <a:ext cx="2271679" cy="1967285"/>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grpSp>
        <p:nvGrpSpPr>
          <p:cNvPr id="9" name="Group 9"/>
          <p:cNvGrpSpPr/>
          <p:nvPr/>
        </p:nvGrpSpPr>
        <p:grpSpPr>
          <a:xfrm>
            <a:off x="13737770" y="373605"/>
            <a:ext cx="3799619" cy="3290488"/>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spTree>
    <p:extLst>
      <p:ext uri="{BB962C8B-B14F-4D97-AF65-F5344CB8AC3E}">
        <p14:creationId xmlns:p14="http://schemas.microsoft.com/office/powerpoint/2010/main" val="2984036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3" name="TextBox 13"/>
          <p:cNvSpPr txBox="1"/>
          <p:nvPr/>
        </p:nvSpPr>
        <p:spPr>
          <a:xfrm>
            <a:off x="300983" y="2106941"/>
            <a:ext cx="3459868" cy="495300"/>
          </a:xfrm>
          <a:prstGeom prst="rect">
            <a:avLst/>
          </a:prstGeom>
        </p:spPr>
        <p:txBody>
          <a:bodyPr lIns="0" tIns="0" rIns="0" bIns="0" rtlCol="0" anchor="t">
            <a:spAutoFit/>
          </a:bodyPr>
          <a:lstStyle/>
          <a:p>
            <a:pPr>
              <a:lnSpc>
                <a:spcPts val="4199"/>
              </a:lnSpc>
            </a:pPr>
            <a:r>
              <a:rPr lang="en-US" sz="2999">
                <a:solidFill>
                  <a:srgbClr val="000000"/>
                </a:solidFill>
                <a:latin typeface="Muli"/>
              </a:rPr>
              <a:t>Trụ sở chính tòa E:</a:t>
            </a:r>
          </a:p>
        </p:txBody>
      </p:sp>
      <p:sp>
        <p:nvSpPr>
          <p:cNvPr id="19" name="TextBox 19"/>
          <p:cNvSpPr txBox="1"/>
          <p:nvPr/>
        </p:nvSpPr>
        <p:spPr>
          <a:xfrm>
            <a:off x="300982" y="76200"/>
            <a:ext cx="7014217" cy="924099"/>
          </a:xfrm>
          <a:prstGeom prst="rect">
            <a:avLst/>
          </a:prstGeom>
        </p:spPr>
        <p:txBody>
          <a:bodyPr wrap="square" lIns="0" tIns="0" rIns="0" bIns="0" rtlCol="0" anchor="t">
            <a:spAutoFit/>
          </a:bodyPr>
          <a:lstStyle/>
          <a:p>
            <a:pPr>
              <a:lnSpc>
                <a:spcPts val="7560"/>
              </a:lnSpc>
              <a:spcBef>
                <a:spcPct val="0"/>
              </a:spcBef>
            </a:pPr>
            <a:r>
              <a:rPr lang="en-US" sz="6300" spc="-63">
                <a:solidFill>
                  <a:srgbClr val="000000"/>
                </a:solidFill>
                <a:latin typeface="Muli Bold"/>
              </a:rPr>
              <a:t>a. Sơ đồ vật lý</a:t>
            </a:r>
          </a:p>
        </p:txBody>
      </p:sp>
      <p:pic>
        <p:nvPicPr>
          <p:cNvPr id="20" name="Picture 19" descr="A computer network diagram with many laptopsDescription automatically generated">
            <a:extLst>
              <a:ext uri="{FF2B5EF4-FFF2-40B4-BE49-F238E27FC236}">
                <a16:creationId xmlns:a16="http://schemas.microsoft.com/office/drawing/2014/main" id="{44540042-1C4C-C83E-C1D0-363B29E9D3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846" y="2727982"/>
            <a:ext cx="11264536" cy="5686426"/>
          </a:xfrm>
          <a:prstGeom prst="rect">
            <a:avLst/>
          </a:prstGeom>
          <a:noFill/>
          <a:ln>
            <a:noFill/>
          </a:ln>
        </p:spPr>
      </p:pic>
      <p:sp>
        <p:nvSpPr>
          <p:cNvPr id="23" name="TextBox 5">
            <a:extLst>
              <a:ext uri="{FF2B5EF4-FFF2-40B4-BE49-F238E27FC236}">
                <a16:creationId xmlns:a16="http://schemas.microsoft.com/office/drawing/2014/main" id="{AE294FF7-350D-77BB-6954-B6AB1EC390D1}"/>
              </a:ext>
            </a:extLst>
          </p:cNvPr>
          <p:cNvSpPr txBox="1"/>
          <p:nvPr/>
        </p:nvSpPr>
        <p:spPr>
          <a:xfrm>
            <a:off x="11887200" y="2804348"/>
            <a:ext cx="5260553" cy="5533694"/>
          </a:xfrm>
          <a:prstGeom prst="rect">
            <a:avLst/>
          </a:prstGeom>
        </p:spPr>
        <p:txBody>
          <a:bodyPr lIns="0" tIns="0" rIns="0" bIns="0" rtlCol="0" anchor="t">
            <a:spAutoFit/>
          </a:bodyPr>
          <a:lstStyle/>
          <a:p>
            <a:pPr>
              <a:lnSpc>
                <a:spcPts val="3079"/>
              </a:lnSpc>
            </a:pPr>
            <a:r>
              <a:rPr lang="vi-VN" sz="2199">
                <a:solidFill>
                  <a:srgbClr val="3F5B72"/>
                </a:solidFill>
                <a:latin typeface="Muli Bold"/>
              </a:rPr>
              <a:t>- Data Center đặt tại tòa E, trụ, chứa các máy chủ vật lý và hạ tầng mạng. Đây là nơi tập trung các dịch vụ và tài nguyên quan trọng. Một cổng VPN trên Router tại Data Center được sử dụng để tạo kết nối VPN, cung cấp khả năng làm việc từ xa cho cán bộ.</a:t>
            </a:r>
          </a:p>
          <a:p>
            <a:pPr>
              <a:lnSpc>
                <a:spcPts val="3079"/>
              </a:lnSpc>
            </a:pPr>
            <a:r>
              <a:rPr lang="vi-VN" sz="2199">
                <a:solidFill>
                  <a:srgbClr val="3F5B72"/>
                </a:solidFill>
                <a:latin typeface="Muli Bold"/>
              </a:rPr>
              <a:t>- Tại phòng kỹ thuật chứa các server quan trọng sẽ lắp đạt hệ thống làm mát ngăn chặn sự cố quá nhiệt.</a:t>
            </a:r>
          </a:p>
          <a:p>
            <a:pPr>
              <a:lnSpc>
                <a:spcPts val="3079"/>
              </a:lnSpc>
            </a:pPr>
            <a:r>
              <a:rPr lang="vi-VN" sz="2199">
                <a:solidFill>
                  <a:srgbClr val="3F5B72"/>
                </a:solidFill>
                <a:latin typeface="Muli Bold"/>
              </a:rPr>
              <a:t>- Thiết bị core của mạng được đặt trong phòng dữ liệu tại mỗi tòa nhà để đảm bảo an toàn và tránh hư hỏng</a:t>
            </a:r>
            <a:endParaRPr lang="en-US" sz="2199">
              <a:solidFill>
                <a:srgbClr val="3F5B72"/>
              </a:solidFill>
              <a:latin typeface="Muli Bold"/>
            </a:endParaRPr>
          </a:p>
          <a:p>
            <a:pPr>
              <a:lnSpc>
                <a:spcPts val="3079"/>
              </a:lnSpc>
              <a:spcBef>
                <a:spcPct val="0"/>
              </a:spcBef>
            </a:pPr>
            <a:endParaRPr lang="en-US" sz="2199">
              <a:solidFill>
                <a:srgbClr val="3F5B72"/>
              </a:solidFill>
              <a:latin typeface="Muli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3"/>
          <p:cNvSpPr txBox="1"/>
          <p:nvPr/>
        </p:nvSpPr>
        <p:spPr>
          <a:xfrm>
            <a:off x="300983" y="2106941"/>
            <a:ext cx="3459868" cy="495300"/>
          </a:xfrm>
          <a:prstGeom prst="rect">
            <a:avLst/>
          </a:prstGeom>
        </p:spPr>
        <p:txBody>
          <a:bodyPr lIns="0" tIns="0" rIns="0" bIns="0" rtlCol="0" anchor="t">
            <a:spAutoFit/>
          </a:bodyPr>
          <a:lstStyle/>
          <a:p>
            <a:pPr>
              <a:lnSpc>
                <a:spcPts val="4199"/>
              </a:lnSpc>
            </a:pPr>
            <a:r>
              <a:rPr lang="en-US" sz="2999">
                <a:solidFill>
                  <a:srgbClr val="000000"/>
                </a:solidFill>
                <a:latin typeface="Muli"/>
              </a:rPr>
              <a:t>Trụ sở chính tòa B:</a:t>
            </a:r>
          </a:p>
        </p:txBody>
      </p:sp>
      <p:sp>
        <p:nvSpPr>
          <p:cNvPr id="19" name="TextBox 19"/>
          <p:cNvSpPr txBox="1"/>
          <p:nvPr/>
        </p:nvSpPr>
        <p:spPr>
          <a:xfrm>
            <a:off x="300982" y="76200"/>
            <a:ext cx="7928617" cy="924099"/>
          </a:xfrm>
          <a:prstGeom prst="rect">
            <a:avLst/>
          </a:prstGeom>
        </p:spPr>
        <p:txBody>
          <a:bodyPr wrap="square" lIns="0" tIns="0" rIns="0" bIns="0" rtlCol="0" anchor="t">
            <a:spAutoFit/>
          </a:bodyPr>
          <a:lstStyle/>
          <a:p>
            <a:pPr>
              <a:lnSpc>
                <a:spcPts val="7560"/>
              </a:lnSpc>
              <a:spcBef>
                <a:spcPct val="0"/>
              </a:spcBef>
            </a:pPr>
            <a:r>
              <a:rPr lang="en-US" sz="6300" spc="-63">
                <a:solidFill>
                  <a:srgbClr val="000000"/>
                </a:solidFill>
                <a:latin typeface="Muli Bold"/>
              </a:rPr>
              <a:t>a. Sơ đồ vật lý</a:t>
            </a:r>
          </a:p>
        </p:txBody>
      </p:sp>
      <p:sp>
        <p:nvSpPr>
          <p:cNvPr id="23" name="TextBox 5">
            <a:extLst>
              <a:ext uri="{FF2B5EF4-FFF2-40B4-BE49-F238E27FC236}">
                <a16:creationId xmlns:a16="http://schemas.microsoft.com/office/drawing/2014/main" id="{AE294FF7-350D-77BB-6954-B6AB1EC390D1}"/>
              </a:ext>
            </a:extLst>
          </p:cNvPr>
          <p:cNvSpPr txBox="1"/>
          <p:nvPr/>
        </p:nvSpPr>
        <p:spPr>
          <a:xfrm>
            <a:off x="11734800" y="2608496"/>
            <a:ext cx="5260553" cy="5931239"/>
          </a:xfrm>
          <a:prstGeom prst="rect">
            <a:avLst/>
          </a:prstGeom>
        </p:spPr>
        <p:txBody>
          <a:bodyPr lIns="0" tIns="0" rIns="0" bIns="0" rtlCol="0" anchor="t">
            <a:spAutoFit/>
          </a:bodyPr>
          <a:lstStyle/>
          <a:p>
            <a:pPr>
              <a:lnSpc>
                <a:spcPts val="3079"/>
              </a:lnSpc>
            </a:pPr>
            <a:r>
              <a:rPr lang="vi-VN" sz="2199">
                <a:solidFill>
                  <a:srgbClr val="3F5B72"/>
                </a:solidFill>
                <a:latin typeface="Muli Bold"/>
              </a:rPr>
              <a:t>- Mỗi tầng của các tòa nhà được thiết kế với một phòng thiết bị riêng. Trong mỗi phòng, các thiết bị như Switch Layer 2, Access Point, và các thiết bị đầu cuối được tập trung. -&gt; </a:t>
            </a:r>
            <a:r>
              <a:rPr lang="en-US" sz="2199">
                <a:solidFill>
                  <a:srgbClr val="3F5B72"/>
                </a:solidFill>
                <a:latin typeface="Muli Bold"/>
              </a:rPr>
              <a:t>T</a:t>
            </a:r>
            <a:r>
              <a:rPr lang="vi-VN" sz="2199">
                <a:solidFill>
                  <a:srgbClr val="3F5B72"/>
                </a:solidFill>
                <a:latin typeface="Muli Bold"/>
              </a:rPr>
              <a:t>ạo ra một mô hình có tổ chức, giúp quản lý và bảo trì mạng một cách hiệu quả.</a:t>
            </a:r>
            <a:endParaRPr lang="en-US" sz="2199">
              <a:solidFill>
                <a:srgbClr val="3F5B72"/>
              </a:solidFill>
              <a:latin typeface="Muli Bold"/>
            </a:endParaRPr>
          </a:p>
          <a:p>
            <a:pPr>
              <a:lnSpc>
                <a:spcPts val="3079"/>
              </a:lnSpc>
            </a:pPr>
            <a:endParaRPr lang="vi-VN" sz="2199">
              <a:solidFill>
                <a:srgbClr val="3F5B72"/>
              </a:solidFill>
              <a:latin typeface="Muli Bold"/>
            </a:endParaRPr>
          </a:p>
          <a:p>
            <a:pPr>
              <a:lnSpc>
                <a:spcPts val="3079"/>
              </a:lnSpc>
            </a:pPr>
            <a:r>
              <a:rPr lang="vi-VN" sz="2199">
                <a:solidFill>
                  <a:srgbClr val="3F5B72"/>
                </a:solidFill>
                <a:latin typeface="Muli Bold"/>
              </a:rPr>
              <a:t>- Mỗi thiết bị trong phòng được kết nối tới Switch bằng cách sử dụng cáp mạng. -&gt; </a:t>
            </a:r>
            <a:r>
              <a:rPr lang="en-US" sz="2199">
                <a:solidFill>
                  <a:srgbClr val="3F5B72"/>
                </a:solidFill>
                <a:latin typeface="Muli Bold"/>
              </a:rPr>
              <a:t>T</a:t>
            </a:r>
            <a:r>
              <a:rPr lang="vi-VN" sz="2199">
                <a:solidFill>
                  <a:srgbClr val="3F5B72"/>
                </a:solidFill>
                <a:latin typeface="Muli Bold"/>
              </a:rPr>
              <a:t>ạo ra một cấu trúc mạng với sự linh hoạt trong việc quản lý và mở rộng, đồng thời giúp tối ưu hóa hiệu suất kết nối trong từng tầng.</a:t>
            </a:r>
          </a:p>
          <a:p>
            <a:pPr>
              <a:lnSpc>
                <a:spcPts val="3079"/>
              </a:lnSpc>
            </a:pPr>
            <a:endParaRPr lang="en-US" sz="2199">
              <a:solidFill>
                <a:srgbClr val="3F5B72"/>
              </a:solidFill>
              <a:latin typeface="Muli Bold"/>
            </a:endParaRPr>
          </a:p>
        </p:txBody>
      </p:sp>
      <p:pic>
        <p:nvPicPr>
          <p:cNvPr id="2" name="Picture 1" descr="A screenshot of a computer gameDescription automatically generated">
            <a:extLst>
              <a:ext uri="{FF2B5EF4-FFF2-40B4-BE49-F238E27FC236}">
                <a16:creationId xmlns:a16="http://schemas.microsoft.com/office/drawing/2014/main" id="{FCFBC4DF-BB3E-0185-8B6C-B7E7A64B367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49" y="2727982"/>
            <a:ext cx="11599364" cy="5279198"/>
          </a:xfrm>
          <a:prstGeom prst="rect">
            <a:avLst/>
          </a:prstGeom>
          <a:noFill/>
          <a:ln>
            <a:noFill/>
          </a:ln>
        </p:spPr>
      </p:pic>
    </p:spTree>
    <p:extLst>
      <p:ext uri="{BB962C8B-B14F-4D97-AF65-F5344CB8AC3E}">
        <p14:creationId xmlns:p14="http://schemas.microsoft.com/office/powerpoint/2010/main" val="233676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3"/>
          <p:cNvSpPr txBox="1"/>
          <p:nvPr/>
        </p:nvSpPr>
        <p:spPr>
          <a:xfrm>
            <a:off x="300983" y="2106941"/>
            <a:ext cx="3459868" cy="495905"/>
          </a:xfrm>
          <a:prstGeom prst="rect">
            <a:avLst/>
          </a:prstGeom>
        </p:spPr>
        <p:txBody>
          <a:bodyPr lIns="0" tIns="0" rIns="0" bIns="0" rtlCol="0" anchor="t">
            <a:spAutoFit/>
          </a:bodyPr>
          <a:lstStyle/>
          <a:p>
            <a:pPr>
              <a:lnSpc>
                <a:spcPts val="4199"/>
              </a:lnSpc>
            </a:pPr>
            <a:r>
              <a:rPr lang="en-US" sz="2999">
                <a:solidFill>
                  <a:srgbClr val="000000"/>
                </a:solidFill>
                <a:latin typeface="Muli"/>
              </a:rPr>
              <a:t>Chi nhánh Quận 3:</a:t>
            </a:r>
          </a:p>
        </p:txBody>
      </p:sp>
      <p:sp>
        <p:nvSpPr>
          <p:cNvPr id="19" name="TextBox 19"/>
          <p:cNvSpPr txBox="1"/>
          <p:nvPr/>
        </p:nvSpPr>
        <p:spPr>
          <a:xfrm>
            <a:off x="300982" y="76200"/>
            <a:ext cx="6785617" cy="924099"/>
          </a:xfrm>
          <a:prstGeom prst="rect">
            <a:avLst/>
          </a:prstGeom>
        </p:spPr>
        <p:txBody>
          <a:bodyPr wrap="square" lIns="0" tIns="0" rIns="0" bIns="0" rtlCol="0" anchor="t">
            <a:spAutoFit/>
          </a:bodyPr>
          <a:lstStyle/>
          <a:p>
            <a:pPr>
              <a:lnSpc>
                <a:spcPts val="7560"/>
              </a:lnSpc>
              <a:spcBef>
                <a:spcPct val="0"/>
              </a:spcBef>
            </a:pPr>
            <a:r>
              <a:rPr lang="en-US" sz="6300" spc="-63">
                <a:solidFill>
                  <a:srgbClr val="000000"/>
                </a:solidFill>
                <a:latin typeface="Muli Bold"/>
              </a:rPr>
              <a:t>a. Sơ đồ vật lý</a:t>
            </a:r>
          </a:p>
        </p:txBody>
      </p:sp>
      <p:sp>
        <p:nvSpPr>
          <p:cNvPr id="23" name="TextBox 5">
            <a:extLst>
              <a:ext uri="{FF2B5EF4-FFF2-40B4-BE49-F238E27FC236}">
                <a16:creationId xmlns:a16="http://schemas.microsoft.com/office/drawing/2014/main" id="{AE294FF7-350D-77BB-6954-B6AB1EC390D1}"/>
              </a:ext>
            </a:extLst>
          </p:cNvPr>
          <p:cNvSpPr txBox="1"/>
          <p:nvPr/>
        </p:nvSpPr>
        <p:spPr>
          <a:xfrm>
            <a:off x="11411867" y="3966831"/>
            <a:ext cx="5260553" cy="2353337"/>
          </a:xfrm>
          <a:prstGeom prst="rect">
            <a:avLst/>
          </a:prstGeom>
        </p:spPr>
        <p:txBody>
          <a:bodyPr lIns="0" tIns="0" rIns="0" bIns="0" rtlCol="0" anchor="t">
            <a:spAutoFit/>
          </a:bodyPr>
          <a:lstStyle/>
          <a:p>
            <a:pPr>
              <a:lnSpc>
                <a:spcPts val="3079"/>
              </a:lnSpc>
            </a:pPr>
            <a:r>
              <a:rPr lang="en-US" sz="2199">
                <a:solidFill>
                  <a:srgbClr val="3F5B72"/>
                </a:solidFill>
                <a:latin typeface="Muli Bold"/>
              </a:rPr>
              <a:t>- </a:t>
            </a:r>
            <a:r>
              <a:rPr lang="vi-VN" sz="2199">
                <a:solidFill>
                  <a:srgbClr val="3F5B72"/>
                </a:solidFill>
                <a:latin typeface="Muli Bold"/>
              </a:rPr>
              <a:t>Ở chi nhánh quận 3, sẽ cài đặt hệ thống hỗ trợ VPN để cán bộ và giảng viên có thể truy cập từ xa.</a:t>
            </a:r>
          </a:p>
          <a:p>
            <a:pPr>
              <a:lnSpc>
                <a:spcPts val="3079"/>
              </a:lnSpc>
            </a:pPr>
            <a:r>
              <a:rPr lang="vi-VN" sz="2199">
                <a:solidFill>
                  <a:srgbClr val="3F5B72"/>
                </a:solidFill>
                <a:latin typeface="Muli Bold"/>
              </a:rPr>
              <a:t>- Có các phòng học để các giảng viên thực hiện các buổi dạy online.</a:t>
            </a:r>
          </a:p>
          <a:p>
            <a:pPr>
              <a:lnSpc>
                <a:spcPts val="3079"/>
              </a:lnSpc>
            </a:pPr>
            <a:endParaRPr lang="en-US" sz="2199">
              <a:solidFill>
                <a:srgbClr val="3F5B72"/>
              </a:solidFill>
              <a:latin typeface="Muli Bold"/>
            </a:endParaRPr>
          </a:p>
        </p:txBody>
      </p:sp>
      <p:pic>
        <p:nvPicPr>
          <p:cNvPr id="3" name="Picture 2" descr="A computer network diagram with a black backgroundDescription automatically generated">
            <a:extLst>
              <a:ext uri="{FF2B5EF4-FFF2-40B4-BE49-F238E27FC236}">
                <a16:creationId xmlns:a16="http://schemas.microsoft.com/office/drawing/2014/main" id="{54C729C8-C775-2B71-F10C-717F316EA1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728587"/>
            <a:ext cx="9987620" cy="7138588"/>
          </a:xfrm>
          <a:prstGeom prst="rect">
            <a:avLst/>
          </a:prstGeom>
          <a:noFill/>
          <a:ln>
            <a:noFill/>
          </a:ln>
        </p:spPr>
      </p:pic>
    </p:spTree>
    <p:extLst>
      <p:ext uri="{BB962C8B-B14F-4D97-AF65-F5344CB8AC3E}">
        <p14:creationId xmlns:p14="http://schemas.microsoft.com/office/powerpoint/2010/main" val="797822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605699" y="4343772"/>
            <a:ext cx="7784114" cy="3318857"/>
            <a:chOff x="0" y="0"/>
            <a:chExt cx="1213820" cy="517528"/>
          </a:xfrm>
        </p:grpSpPr>
        <p:sp>
          <p:nvSpPr>
            <p:cNvPr id="3" name="Freeform 3"/>
            <p:cNvSpPr/>
            <p:nvPr/>
          </p:nvSpPr>
          <p:spPr>
            <a:xfrm>
              <a:off x="0" y="0"/>
              <a:ext cx="1213820" cy="517528"/>
            </a:xfrm>
            <a:custGeom>
              <a:avLst/>
              <a:gdLst/>
              <a:ahLst/>
              <a:cxnLst/>
              <a:rect l="l" t="t" r="r" b="b"/>
              <a:pathLst>
                <a:path w="1213820" h="517528">
                  <a:moveTo>
                    <a:pt x="0" y="0"/>
                  </a:moveTo>
                  <a:lnTo>
                    <a:pt x="1213820" y="0"/>
                  </a:lnTo>
                  <a:lnTo>
                    <a:pt x="1213820" y="517528"/>
                  </a:lnTo>
                  <a:lnTo>
                    <a:pt x="0" y="517528"/>
                  </a:lnTo>
                  <a:close/>
                </a:path>
              </a:pathLst>
            </a:custGeom>
            <a:solidFill>
              <a:srgbClr val="F4F4F4"/>
            </a:solidFill>
          </p:spPr>
          <p:txBody>
            <a:bodyPr/>
            <a:lstStyle/>
            <a:p>
              <a:endParaRPr lang="en-US"/>
            </a:p>
          </p:txBody>
        </p:sp>
        <p:sp>
          <p:nvSpPr>
            <p:cNvPr id="4" name="TextBox 4"/>
            <p:cNvSpPr txBox="1"/>
            <p:nvPr/>
          </p:nvSpPr>
          <p:spPr>
            <a:xfrm>
              <a:off x="0" y="-38100"/>
              <a:ext cx="1213820" cy="555628"/>
            </a:xfrm>
            <a:prstGeom prst="rect">
              <a:avLst/>
            </a:prstGeom>
          </p:spPr>
          <p:txBody>
            <a:bodyPr lIns="254000" tIns="254000" rIns="254000" bIns="254000" rtlCol="0" anchor="ctr"/>
            <a:lstStyle/>
            <a:p>
              <a:pPr>
                <a:lnSpc>
                  <a:spcPts val="5199"/>
                </a:lnSpc>
              </a:pPr>
              <a:r>
                <a:rPr lang="en-US" sz="3999">
                  <a:solidFill>
                    <a:srgbClr val="000000"/>
                  </a:solidFill>
                  <a:latin typeface="Muli Ultra-Bold"/>
                </a:rPr>
                <a:t>1. Server ứng dụng:                    Dell PowerEdge R740 </a:t>
              </a:r>
            </a:p>
          </p:txBody>
        </p:sp>
      </p:grpSp>
      <p:grpSp>
        <p:nvGrpSpPr>
          <p:cNvPr id="5" name="Group 5"/>
          <p:cNvGrpSpPr/>
          <p:nvPr/>
        </p:nvGrpSpPr>
        <p:grpSpPr>
          <a:xfrm rot="-10800000">
            <a:off x="-2915828" y="-3678236"/>
            <a:ext cx="12804984" cy="6226137"/>
            <a:chOff x="0" y="0"/>
            <a:chExt cx="11048529" cy="5372100"/>
          </a:xfrm>
        </p:grpSpPr>
        <p:sp>
          <p:nvSpPr>
            <p:cNvPr id="6" name="Freeform 6"/>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endParaRPr lang="en-US"/>
            </a:p>
          </p:txBody>
        </p:sp>
      </p:grpSp>
      <p:grpSp>
        <p:nvGrpSpPr>
          <p:cNvPr id="7" name="Group 7"/>
          <p:cNvGrpSpPr/>
          <p:nvPr/>
        </p:nvGrpSpPr>
        <p:grpSpPr>
          <a:xfrm>
            <a:off x="8611724" y="-865713"/>
            <a:ext cx="2695438" cy="2334501"/>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endParaRPr lang="en-US"/>
            </a:p>
          </p:txBody>
        </p:sp>
      </p:grpSp>
      <p:grpSp>
        <p:nvGrpSpPr>
          <p:cNvPr id="9" name="Group 9"/>
          <p:cNvGrpSpPr/>
          <p:nvPr/>
        </p:nvGrpSpPr>
        <p:grpSpPr>
          <a:xfrm>
            <a:off x="10834207" y="4343772"/>
            <a:ext cx="5848094" cy="3318857"/>
            <a:chOff x="0" y="0"/>
            <a:chExt cx="911926" cy="517528"/>
          </a:xfrm>
        </p:grpSpPr>
        <p:sp>
          <p:nvSpPr>
            <p:cNvPr id="10" name="Freeform 10"/>
            <p:cNvSpPr/>
            <p:nvPr/>
          </p:nvSpPr>
          <p:spPr>
            <a:xfrm>
              <a:off x="0" y="0"/>
              <a:ext cx="911926" cy="517528"/>
            </a:xfrm>
            <a:custGeom>
              <a:avLst/>
              <a:gdLst/>
              <a:ahLst/>
              <a:cxnLst/>
              <a:rect l="l" t="t" r="r" b="b"/>
              <a:pathLst>
                <a:path w="911926" h="517528">
                  <a:moveTo>
                    <a:pt x="0" y="0"/>
                  </a:moveTo>
                  <a:lnTo>
                    <a:pt x="911926" y="0"/>
                  </a:lnTo>
                  <a:lnTo>
                    <a:pt x="911926" y="517528"/>
                  </a:lnTo>
                  <a:lnTo>
                    <a:pt x="0" y="517528"/>
                  </a:lnTo>
                  <a:close/>
                </a:path>
              </a:pathLst>
            </a:custGeom>
            <a:solidFill>
              <a:srgbClr val="F4F4F4"/>
            </a:solidFill>
          </p:spPr>
          <p:txBody>
            <a:bodyPr/>
            <a:lstStyle/>
            <a:p>
              <a:endParaRPr lang="en-US"/>
            </a:p>
          </p:txBody>
        </p:sp>
        <p:sp>
          <p:nvSpPr>
            <p:cNvPr id="11" name="TextBox 11"/>
            <p:cNvSpPr txBox="1"/>
            <p:nvPr/>
          </p:nvSpPr>
          <p:spPr>
            <a:xfrm>
              <a:off x="0" y="-38100"/>
              <a:ext cx="911926" cy="555628"/>
            </a:xfrm>
            <a:prstGeom prst="rect">
              <a:avLst/>
            </a:prstGeom>
          </p:spPr>
          <p:txBody>
            <a:bodyPr lIns="254000" tIns="254000" rIns="254000" bIns="254000" rtlCol="0" anchor="ctr"/>
            <a:lstStyle/>
            <a:p>
              <a:pPr algn="ctr">
                <a:lnSpc>
                  <a:spcPts val="5199"/>
                </a:lnSpc>
              </a:pPr>
              <a:endParaRPr/>
            </a:p>
          </p:txBody>
        </p:sp>
      </p:grpSp>
      <p:sp>
        <p:nvSpPr>
          <p:cNvPr id="13" name="TextBox 13"/>
          <p:cNvSpPr txBox="1"/>
          <p:nvPr/>
        </p:nvSpPr>
        <p:spPr>
          <a:xfrm>
            <a:off x="582903" y="253913"/>
            <a:ext cx="7752807" cy="1677352"/>
          </a:xfrm>
          <a:prstGeom prst="rect">
            <a:avLst/>
          </a:prstGeom>
        </p:spPr>
        <p:txBody>
          <a:bodyPr lIns="0" tIns="0" rIns="0" bIns="0" rtlCol="0" anchor="t">
            <a:spAutoFit/>
          </a:bodyPr>
          <a:lstStyle/>
          <a:p>
            <a:pPr marL="0" lvl="0" indent="0">
              <a:lnSpc>
                <a:spcPts val="6727"/>
              </a:lnSpc>
              <a:spcBef>
                <a:spcPct val="0"/>
              </a:spcBef>
            </a:pPr>
            <a:r>
              <a:rPr lang="en-US" sz="5175" spc="-51">
                <a:solidFill>
                  <a:srgbClr val="000000"/>
                </a:solidFill>
                <a:latin typeface="Muli Bold"/>
              </a:rPr>
              <a:t>b. Các thiết bị dùng trong hệ thống</a:t>
            </a:r>
          </a:p>
        </p:txBody>
      </p:sp>
      <p:sp>
        <p:nvSpPr>
          <p:cNvPr id="14" name="TextBox 14"/>
          <p:cNvSpPr txBox="1"/>
          <p:nvPr/>
        </p:nvSpPr>
        <p:spPr>
          <a:xfrm>
            <a:off x="1605698" y="7948380"/>
            <a:ext cx="8147901" cy="1659750"/>
          </a:xfrm>
          <a:prstGeom prst="rect">
            <a:avLst/>
          </a:prstGeom>
        </p:spPr>
        <p:txBody>
          <a:bodyPr wrap="square" lIns="0" tIns="0" rIns="0" bIns="0" rtlCol="0" anchor="t">
            <a:spAutoFit/>
          </a:bodyPr>
          <a:lstStyle/>
          <a:p>
            <a:pPr>
              <a:lnSpc>
                <a:spcPts val="3324"/>
              </a:lnSpc>
            </a:pPr>
            <a:r>
              <a:rPr lang="en-US" sz="2374">
                <a:solidFill>
                  <a:srgbClr val="F4F4F4"/>
                </a:solidFill>
                <a:latin typeface="Muli"/>
              </a:rPr>
              <a:t>- Hiệu suất mạnh, khả năng mở rộng tốt, kiến trúc linh hoạt, quản lý tiện lợi, tích hợp dễ dàng. </a:t>
            </a:r>
          </a:p>
          <a:p>
            <a:pPr>
              <a:lnSpc>
                <a:spcPts val="3324"/>
              </a:lnSpc>
            </a:pPr>
            <a:r>
              <a:rPr lang="en-US" sz="2374">
                <a:solidFill>
                  <a:srgbClr val="F4F4F4"/>
                </a:solidFill>
                <a:latin typeface="Muli"/>
              </a:rPr>
              <a:t>- </a:t>
            </a:r>
            <a:r>
              <a:rPr lang="vi-VN" sz="2374">
                <a:solidFill>
                  <a:srgbClr val="F4F4F4"/>
                </a:solidFill>
                <a:latin typeface="Muli"/>
              </a:rPr>
              <a:t>Thích hợp cho các ứng dụng đòi hỏi tài nguyên tính toán cao như xử lý dữ liệu lớn, máy học, và ảo hóa máy chủ.</a:t>
            </a:r>
            <a:endParaRPr lang="en-US" sz="2374">
              <a:solidFill>
                <a:srgbClr val="F4F4F4"/>
              </a:solidFill>
              <a:latin typeface="Muli"/>
            </a:endParaRPr>
          </a:p>
        </p:txBody>
      </p:sp>
      <p:sp>
        <p:nvSpPr>
          <p:cNvPr id="15" name="TextBox 15"/>
          <p:cNvSpPr txBox="1"/>
          <p:nvPr/>
        </p:nvSpPr>
        <p:spPr>
          <a:xfrm>
            <a:off x="14467718" y="1165282"/>
            <a:ext cx="2942183" cy="271145"/>
          </a:xfrm>
          <a:prstGeom prst="rect">
            <a:avLst/>
          </a:prstGeom>
        </p:spPr>
        <p:txBody>
          <a:bodyPr lIns="0" tIns="0" rIns="0" bIns="0" rtlCol="0" anchor="t">
            <a:spAutoFit/>
          </a:bodyPr>
          <a:lstStyle/>
          <a:p>
            <a:pPr algn="r">
              <a:lnSpc>
                <a:spcPts val="2380"/>
              </a:lnSpc>
              <a:spcBef>
                <a:spcPct val="0"/>
              </a:spcBef>
            </a:pPr>
            <a:r>
              <a:rPr lang="en-US" sz="1700" u="sng">
                <a:solidFill>
                  <a:srgbClr val="F4F4F4"/>
                </a:solidFill>
                <a:latin typeface="Muli Semi-Bold"/>
                <a:hlinkClick r:id="rId2" action="ppaction://hlinksldjump"/>
              </a:rPr>
              <a:t>Quay lại Trang Chương trình</a:t>
            </a:r>
          </a:p>
        </p:txBody>
      </p:sp>
      <p:pic>
        <p:nvPicPr>
          <p:cNvPr id="16" name="Picture 2" descr="PowerEdge R740 Rack Server">
            <a:extLst>
              <a:ext uri="{FF2B5EF4-FFF2-40B4-BE49-F238E27FC236}">
                <a16:creationId xmlns:a16="http://schemas.microsoft.com/office/drawing/2014/main" id="{E170CC97-52CA-4B35-6413-6FA31FF8B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0072" y="5468001"/>
            <a:ext cx="6180128" cy="2005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315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605699" y="4099440"/>
            <a:ext cx="7784114" cy="3563189"/>
            <a:chOff x="0" y="-38100"/>
            <a:chExt cx="1213820" cy="555628"/>
          </a:xfrm>
        </p:grpSpPr>
        <p:sp>
          <p:nvSpPr>
            <p:cNvPr id="3" name="Freeform 3"/>
            <p:cNvSpPr/>
            <p:nvPr/>
          </p:nvSpPr>
          <p:spPr>
            <a:xfrm>
              <a:off x="0" y="0"/>
              <a:ext cx="1213820" cy="517528"/>
            </a:xfrm>
            <a:custGeom>
              <a:avLst/>
              <a:gdLst/>
              <a:ahLst/>
              <a:cxnLst/>
              <a:rect l="l" t="t" r="r" b="b"/>
              <a:pathLst>
                <a:path w="1213820" h="517528">
                  <a:moveTo>
                    <a:pt x="0" y="0"/>
                  </a:moveTo>
                  <a:lnTo>
                    <a:pt x="1213820" y="0"/>
                  </a:lnTo>
                  <a:lnTo>
                    <a:pt x="1213820" y="517528"/>
                  </a:lnTo>
                  <a:lnTo>
                    <a:pt x="0" y="517528"/>
                  </a:lnTo>
                  <a:close/>
                </a:path>
              </a:pathLst>
            </a:custGeom>
            <a:solidFill>
              <a:srgbClr val="F4F4F4"/>
            </a:solidFill>
          </p:spPr>
          <p:txBody>
            <a:bodyPr/>
            <a:lstStyle/>
            <a:p>
              <a:endParaRPr lang="en-US"/>
            </a:p>
          </p:txBody>
        </p:sp>
        <p:sp>
          <p:nvSpPr>
            <p:cNvPr id="4" name="TextBox 4"/>
            <p:cNvSpPr txBox="1"/>
            <p:nvPr/>
          </p:nvSpPr>
          <p:spPr>
            <a:xfrm>
              <a:off x="0" y="-38100"/>
              <a:ext cx="1213820" cy="555628"/>
            </a:xfrm>
            <a:prstGeom prst="rect">
              <a:avLst/>
            </a:prstGeom>
          </p:spPr>
          <p:txBody>
            <a:bodyPr lIns="254000" tIns="254000" rIns="254000" bIns="254000" rtlCol="0" anchor="ctr"/>
            <a:lstStyle/>
            <a:p>
              <a:pPr>
                <a:lnSpc>
                  <a:spcPts val="5199"/>
                </a:lnSpc>
              </a:pPr>
              <a:r>
                <a:rPr lang="en-US" sz="3999">
                  <a:solidFill>
                    <a:srgbClr val="000000"/>
                  </a:solidFill>
                  <a:latin typeface="Muli Ultra-Bold"/>
                </a:rPr>
                <a:t>2.Máy chủ Triển khai Máy ảo:</a:t>
              </a:r>
            </a:p>
            <a:p>
              <a:pPr algn="l">
                <a:lnSpc>
                  <a:spcPts val="5199"/>
                </a:lnSpc>
              </a:pPr>
              <a:r>
                <a:rPr lang="en-US" sz="3999">
                  <a:solidFill>
                    <a:srgbClr val="000000"/>
                  </a:solidFill>
                  <a:latin typeface="Muli Ultra-Bold"/>
                </a:rPr>
                <a:t>"Cisco UCS C220 M5</a:t>
              </a:r>
            </a:p>
          </p:txBody>
        </p:sp>
      </p:grpSp>
      <p:grpSp>
        <p:nvGrpSpPr>
          <p:cNvPr id="5" name="Group 5"/>
          <p:cNvGrpSpPr/>
          <p:nvPr/>
        </p:nvGrpSpPr>
        <p:grpSpPr>
          <a:xfrm rot="-10800000">
            <a:off x="-2915828" y="-3678236"/>
            <a:ext cx="12804984" cy="6226137"/>
            <a:chOff x="0" y="0"/>
            <a:chExt cx="11048529" cy="5372100"/>
          </a:xfrm>
        </p:grpSpPr>
        <p:sp>
          <p:nvSpPr>
            <p:cNvPr id="6" name="Freeform 6"/>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endParaRPr lang="en-US"/>
            </a:p>
          </p:txBody>
        </p:sp>
      </p:grpSp>
      <p:grpSp>
        <p:nvGrpSpPr>
          <p:cNvPr id="7" name="Group 7"/>
          <p:cNvGrpSpPr/>
          <p:nvPr/>
        </p:nvGrpSpPr>
        <p:grpSpPr>
          <a:xfrm>
            <a:off x="8611724" y="-865713"/>
            <a:ext cx="2695438" cy="2334501"/>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endParaRPr lang="en-US"/>
            </a:p>
          </p:txBody>
        </p:sp>
      </p:grpSp>
      <p:grpSp>
        <p:nvGrpSpPr>
          <p:cNvPr id="9" name="Group 9"/>
          <p:cNvGrpSpPr/>
          <p:nvPr/>
        </p:nvGrpSpPr>
        <p:grpSpPr>
          <a:xfrm>
            <a:off x="10896706" y="4343772"/>
            <a:ext cx="5848094" cy="3318857"/>
            <a:chOff x="0" y="0"/>
            <a:chExt cx="911926" cy="517528"/>
          </a:xfrm>
        </p:grpSpPr>
        <p:sp>
          <p:nvSpPr>
            <p:cNvPr id="10" name="Freeform 10"/>
            <p:cNvSpPr/>
            <p:nvPr/>
          </p:nvSpPr>
          <p:spPr>
            <a:xfrm>
              <a:off x="0" y="0"/>
              <a:ext cx="911926" cy="517528"/>
            </a:xfrm>
            <a:custGeom>
              <a:avLst/>
              <a:gdLst/>
              <a:ahLst/>
              <a:cxnLst/>
              <a:rect l="l" t="t" r="r" b="b"/>
              <a:pathLst>
                <a:path w="911926" h="517528">
                  <a:moveTo>
                    <a:pt x="0" y="0"/>
                  </a:moveTo>
                  <a:lnTo>
                    <a:pt x="911926" y="0"/>
                  </a:lnTo>
                  <a:lnTo>
                    <a:pt x="911926" y="517528"/>
                  </a:lnTo>
                  <a:lnTo>
                    <a:pt x="0" y="517528"/>
                  </a:lnTo>
                  <a:close/>
                </a:path>
              </a:pathLst>
            </a:custGeom>
            <a:solidFill>
              <a:srgbClr val="F4F4F4"/>
            </a:solidFill>
          </p:spPr>
          <p:txBody>
            <a:bodyPr/>
            <a:lstStyle/>
            <a:p>
              <a:endParaRPr lang="en-US"/>
            </a:p>
          </p:txBody>
        </p:sp>
        <p:sp>
          <p:nvSpPr>
            <p:cNvPr id="11" name="TextBox 11"/>
            <p:cNvSpPr txBox="1"/>
            <p:nvPr/>
          </p:nvSpPr>
          <p:spPr>
            <a:xfrm>
              <a:off x="0" y="-38100"/>
              <a:ext cx="911926" cy="555628"/>
            </a:xfrm>
            <a:prstGeom prst="rect">
              <a:avLst/>
            </a:prstGeom>
          </p:spPr>
          <p:txBody>
            <a:bodyPr lIns="254000" tIns="254000" rIns="254000" bIns="254000" rtlCol="0" anchor="ctr"/>
            <a:lstStyle/>
            <a:p>
              <a:pPr algn="ctr">
                <a:lnSpc>
                  <a:spcPts val="5199"/>
                </a:lnSpc>
              </a:pPr>
              <a:endParaRPr/>
            </a:p>
          </p:txBody>
        </p:sp>
      </p:grpSp>
      <p:sp>
        <p:nvSpPr>
          <p:cNvPr id="13" name="TextBox 13"/>
          <p:cNvSpPr txBox="1"/>
          <p:nvPr/>
        </p:nvSpPr>
        <p:spPr>
          <a:xfrm>
            <a:off x="582903" y="253913"/>
            <a:ext cx="7752807" cy="1662250"/>
          </a:xfrm>
          <a:prstGeom prst="rect">
            <a:avLst/>
          </a:prstGeom>
        </p:spPr>
        <p:txBody>
          <a:bodyPr lIns="0" tIns="0" rIns="0" bIns="0" rtlCol="0" anchor="t">
            <a:spAutoFit/>
          </a:bodyPr>
          <a:lstStyle/>
          <a:p>
            <a:pPr marL="0" lvl="0" indent="0">
              <a:lnSpc>
                <a:spcPts val="6727"/>
              </a:lnSpc>
              <a:spcBef>
                <a:spcPct val="0"/>
              </a:spcBef>
            </a:pPr>
            <a:r>
              <a:rPr lang="en-US" sz="5175" spc="-51">
                <a:solidFill>
                  <a:srgbClr val="000000"/>
                </a:solidFill>
                <a:latin typeface="Muli Bold"/>
              </a:rPr>
              <a:t>b. Các thiết bị dùng trong hệ thống</a:t>
            </a:r>
          </a:p>
        </p:txBody>
      </p:sp>
      <p:sp>
        <p:nvSpPr>
          <p:cNvPr id="14" name="TextBox 14"/>
          <p:cNvSpPr txBox="1"/>
          <p:nvPr/>
        </p:nvSpPr>
        <p:spPr>
          <a:xfrm>
            <a:off x="1605699" y="7948380"/>
            <a:ext cx="7538301" cy="813364"/>
          </a:xfrm>
          <a:prstGeom prst="rect">
            <a:avLst/>
          </a:prstGeom>
        </p:spPr>
        <p:txBody>
          <a:bodyPr wrap="square" lIns="0" tIns="0" rIns="0" bIns="0" rtlCol="0" anchor="t">
            <a:spAutoFit/>
          </a:bodyPr>
          <a:lstStyle/>
          <a:p>
            <a:pPr>
              <a:lnSpc>
                <a:spcPts val="3324"/>
              </a:lnSpc>
            </a:pPr>
            <a:r>
              <a:rPr lang="en-US" sz="2374">
                <a:solidFill>
                  <a:srgbClr val="F4F4F4"/>
                </a:solidFill>
                <a:latin typeface="Muli"/>
              </a:rPr>
              <a:t>C</a:t>
            </a:r>
            <a:r>
              <a:rPr lang="vi-VN" sz="2374">
                <a:solidFill>
                  <a:srgbClr val="F4F4F4"/>
                </a:solidFill>
                <a:latin typeface="Muli"/>
              </a:rPr>
              <a:t>ó tính mở rộng, hiệu suất vượt rội, tương thích với nhiều giải pháp máy ảo khác nhau</a:t>
            </a:r>
            <a:endParaRPr lang="en-US" sz="2374">
              <a:solidFill>
                <a:srgbClr val="F4F4F4"/>
              </a:solidFill>
              <a:latin typeface="Muli"/>
            </a:endParaRPr>
          </a:p>
        </p:txBody>
      </p:sp>
      <p:sp>
        <p:nvSpPr>
          <p:cNvPr id="15" name="TextBox 15"/>
          <p:cNvSpPr txBox="1"/>
          <p:nvPr/>
        </p:nvSpPr>
        <p:spPr>
          <a:xfrm>
            <a:off x="14467718" y="1165282"/>
            <a:ext cx="2942183" cy="271145"/>
          </a:xfrm>
          <a:prstGeom prst="rect">
            <a:avLst/>
          </a:prstGeom>
        </p:spPr>
        <p:txBody>
          <a:bodyPr lIns="0" tIns="0" rIns="0" bIns="0" rtlCol="0" anchor="t">
            <a:spAutoFit/>
          </a:bodyPr>
          <a:lstStyle/>
          <a:p>
            <a:pPr algn="r">
              <a:lnSpc>
                <a:spcPts val="2380"/>
              </a:lnSpc>
              <a:spcBef>
                <a:spcPct val="0"/>
              </a:spcBef>
            </a:pPr>
            <a:r>
              <a:rPr lang="en-US" sz="1700" u="sng">
                <a:solidFill>
                  <a:srgbClr val="F4F4F4"/>
                </a:solidFill>
                <a:latin typeface="Muli Semi-Bold"/>
                <a:hlinkClick r:id="rId2" action="ppaction://hlinksldjump"/>
              </a:rPr>
              <a:t>Quay lại Trang Chương trình</a:t>
            </a:r>
          </a:p>
        </p:txBody>
      </p:sp>
      <p:pic>
        <p:nvPicPr>
          <p:cNvPr id="20482" name="Picture 2" descr="Cisco UCS C220 M5 Rack Server - Cisco">
            <a:extLst>
              <a:ext uri="{FF2B5EF4-FFF2-40B4-BE49-F238E27FC236}">
                <a16:creationId xmlns:a16="http://schemas.microsoft.com/office/drawing/2014/main" id="{2C42BC14-053C-FEF1-B120-AA7A14ED7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1509" y="5230223"/>
            <a:ext cx="5760792" cy="15459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605699" y="4343772"/>
            <a:ext cx="7784114" cy="3318857"/>
            <a:chOff x="0" y="0"/>
            <a:chExt cx="1213820" cy="517528"/>
          </a:xfrm>
        </p:grpSpPr>
        <p:sp>
          <p:nvSpPr>
            <p:cNvPr id="3" name="Freeform 3"/>
            <p:cNvSpPr/>
            <p:nvPr/>
          </p:nvSpPr>
          <p:spPr>
            <a:xfrm>
              <a:off x="0" y="0"/>
              <a:ext cx="1213820" cy="517528"/>
            </a:xfrm>
            <a:custGeom>
              <a:avLst/>
              <a:gdLst/>
              <a:ahLst/>
              <a:cxnLst/>
              <a:rect l="l" t="t" r="r" b="b"/>
              <a:pathLst>
                <a:path w="1213820" h="517528">
                  <a:moveTo>
                    <a:pt x="0" y="0"/>
                  </a:moveTo>
                  <a:lnTo>
                    <a:pt x="1213820" y="0"/>
                  </a:lnTo>
                  <a:lnTo>
                    <a:pt x="1213820" y="517528"/>
                  </a:lnTo>
                  <a:lnTo>
                    <a:pt x="0" y="517528"/>
                  </a:lnTo>
                  <a:close/>
                </a:path>
              </a:pathLst>
            </a:custGeom>
            <a:solidFill>
              <a:srgbClr val="F4F4F4"/>
            </a:solidFill>
          </p:spPr>
          <p:txBody>
            <a:bodyPr/>
            <a:lstStyle/>
            <a:p>
              <a:endParaRPr lang="en-US"/>
            </a:p>
          </p:txBody>
        </p:sp>
        <p:sp>
          <p:nvSpPr>
            <p:cNvPr id="4" name="TextBox 4"/>
            <p:cNvSpPr txBox="1"/>
            <p:nvPr/>
          </p:nvSpPr>
          <p:spPr>
            <a:xfrm>
              <a:off x="0" y="-38100"/>
              <a:ext cx="1213820" cy="555628"/>
            </a:xfrm>
            <a:prstGeom prst="rect">
              <a:avLst/>
            </a:prstGeom>
          </p:spPr>
          <p:txBody>
            <a:bodyPr lIns="254000" tIns="254000" rIns="254000" bIns="254000" rtlCol="0" anchor="ctr"/>
            <a:lstStyle/>
            <a:p>
              <a:pPr>
                <a:lnSpc>
                  <a:spcPts val="5199"/>
                </a:lnSpc>
              </a:pPr>
              <a:r>
                <a:rPr lang="en-US" sz="3999">
                  <a:solidFill>
                    <a:srgbClr val="000000"/>
                  </a:solidFill>
                  <a:latin typeface="Muli Ultra-Bold"/>
                </a:rPr>
                <a:t>3. Server lưu trữ:                     Dell EMC PowerEdge R540</a:t>
              </a:r>
            </a:p>
          </p:txBody>
        </p:sp>
      </p:grpSp>
      <p:grpSp>
        <p:nvGrpSpPr>
          <p:cNvPr id="5" name="Group 5"/>
          <p:cNvGrpSpPr/>
          <p:nvPr/>
        </p:nvGrpSpPr>
        <p:grpSpPr>
          <a:xfrm rot="-10800000">
            <a:off x="-2915828" y="-3678236"/>
            <a:ext cx="12804984" cy="6226137"/>
            <a:chOff x="0" y="0"/>
            <a:chExt cx="11048529" cy="5372100"/>
          </a:xfrm>
        </p:grpSpPr>
        <p:sp>
          <p:nvSpPr>
            <p:cNvPr id="6" name="Freeform 6"/>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endParaRPr lang="en-US"/>
            </a:p>
          </p:txBody>
        </p:sp>
      </p:grpSp>
      <p:grpSp>
        <p:nvGrpSpPr>
          <p:cNvPr id="7" name="Group 7"/>
          <p:cNvGrpSpPr/>
          <p:nvPr/>
        </p:nvGrpSpPr>
        <p:grpSpPr>
          <a:xfrm>
            <a:off x="8611724" y="-865713"/>
            <a:ext cx="2695438" cy="2334501"/>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endParaRPr lang="en-US"/>
            </a:p>
          </p:txBody>
        </p:sp>
      </p:grpSp>
      <p:grpSp>
        <p:nvGrpSpPr>
          <p:cNvPr id="9" name="Group 9"/>
          <p:cNvGrpSpPr/>
          <p:nvPr/>
        </p:nvGrpSpPr>
        <p:grpSpPr>
          <a:xfrm>
            <a:off x="10834207" y="4343772"/>
            <a:ext cx="5848094" cy="3318857"/>
            <a:chOff x="0" y="0"/>
            <a:chExt cx="911926" cy="517528"/>
          </a:xfrm>
        </p:grpSpPr>
        <p:sp>
          <p:nvSpPr>
            <p:cNvPr id="10" name="Freeform 10"/>
            <p:cNvSpPr/>
            <p:nvPr/>
          </p:nvSpPr>
          <p:spPr>
            <a:xfrm>
              <a:off x="0" y="0"/>
              <a:ext cx="911926" cy="517528"/>
            </a:xfrm>
            <a:custGeom>
              <a:avLst/>
              <a:gdLst/>
              <a:ahLst/>
              <a:cxnLst/>
              <a:rect l="l" t="t" r="r" b="b"/>
              <a:pathLst>
                <a:path w="911926" h="517528">
                  <a:moveTo>
                    <a:pt x="0" y="0"/>
                  </a:moveTo>
                  <a:lnTo>
                    <a:pt x="911926" y="0"/>
                  </a:lnTo>
                  <a:lnTo>
                    <a:pt x="911926" y="517528"/>
                  </a:lnTo>
                  <a:lnTo>
                    <a:pt x="0" y="517528"/>
                  </a:lnTo>
                  <a:close/>
                </a:path>
              </a:pathLst>
            </a:custGeom>
            <a:solidFill>
              <a:srgbClr val="F4F4F4"/>
            </a:solidFill>
          </p:spPr>
          <p:txBody>
            <a:bodyPr/>
            <a:lstStyle/>
            <a:p>
              <a:endParaRPr lang="en-US"/>
            </a:p>
          </p:txBody>
        </p:sp>
        <p:sp>
          <p:nvSpPr>
            <p:cNvPr id="11" name="TextBox 11"/>
            <p:cNvSpPr txBox="1"/>
            <p:nvPr/>
          </p:nvSpPr>
          <p:spPr>
            <a:xfrm>
              <a:off x="0" y="-38100"/>
              <a:ext cx="911926" cy="555628"/>
            </a:xfrm>
            <a:prstGeom prst="rect">
              <a:avLst/>
            </a:prstGeom>
          </p:spPr>
          <p:txBody>
            <a:bodyPr lIns="254000" tIns="254000" rIns="254000" bIns="254000" rtlCol="0" anchor="ctr"/>
            <a:lstStyle/>
            <a:p>
              <a:pPr algn="ctr">
                <a:lnSpc>
                  <a:spcPts val="5199"/>
                </a:lnSpc>
              </a:pPr>
              <a:endParaRPr/>
            </a:p>
          </p:txBody>
        </p:sp>
      </p:grpSp>
      <p:sp>
        <p:nvSpPr>
          <p:cNvPr id="13" name="TextBox 13"/>
          <p:cNvSpPr txBox="1"/>
          <p:nvPr/>
        </p:nvSpPr>
        <p:spPr>
          <a:xfrm>
            <a:off x="582903" y="253913"/>
            <a:ext cx="7752807" cy="1677352"/>
          </a:xfrm>
          <a:prstGeom prst="rect">
            <a:avLst/>
          </a:prstGeom>
        </p:spPr>
        <p:txBody>
          <a:bodyPr lIns="0" tIns="0" rIns="0" bIns="0" rtlCol="0" anchor="t">
            <a:spAutoFit/>
          </a:bodyPr>
          <a:lstStyle/>
          <a:p>
            <a:pPr marL="0" lvl="0" indent="0">
              <a:lnSpc>
                <a:spcPts val="6727"/>
              </a:lnSpc>
              <a:spcBef>
                <a:spcPct val="0"/>
              </a:spcBef>
            </a:pPr>
            <a:r>
              <a:rPr lang="en-US" sz="5175" spc="-51">
                <a:solidFill>
                  <a:srgbClr val="000000"/>
                </a:solidFill>
                <a:latin typeface="Muli Bold"/>
              </a:rPr>
              <a:t>b. Các thiết bị dùng trong hệ thống</a:t>
            </a:r>
          </a:p>
        </p:txBody>
      </p:sp>
      <p:sp>
        <p:nvSpPr>
          <p:cNvPr id="14" name="TextBox 14"/>
          <p:cNvSpPr txBox="1"/>
          <p:nvPr/>
        </p:nvSpPr>
        <p:spPr>
          <a:xfrm>
            <a:off x="1605699" y="7948380"/>
            <a:ext cx="7784114" cy="1236557"/>
          </a:xfrm>
          <a:prstGeom prst="rect">
            <a:avLst/>
          </a:prstGeom>
        </p:spPr>
        <p:txBody>
          <a:bodyPr wrap="square" lIns="0" tIns="0" rIns="0" bIns="0" rtlCol="0" anchor="t">
            <a:spAutoFit/>
          </a:bodyPr>
          <a:lstStyle/>
          <a:p>
            <a:pPr>
              <a:lnSpc>
                <a:spcPts val="3324"/>
              </a:lnSpc>
            </a:pPr>
            <a:r>
              <a:rPr lang="en-US" sz="2374">
                <a:solidFill>
                  <a:srgbClr val="F4F4F4"/>
                </a:solidFill>
                <a:latin typeface="Muli"/>
              </a:rPr>
              <a:t>- C</a:t>
            </a:r>
            <a:r>
              <a:rPr lang="vi-VN" sz="2374">
                <a:solidFill>
                  <a:srgbClr val="F4F4F4"/>
                </a:solidFill>
                <a:latin typeface="Muli"/>
              </a:rPr>
              <a:t>ó tính mở rộng, khả năng quản lý linh hoạt, hiệu suất ổn định, tương thích với nhiều giải pháp ảo hóa và lưu trữ khác nhau</a:t>
            </a:r>
            <a:endParaRPr lang="en-US" sz="2374">
              <a:solidFill>
                <a:srgbClr val="F4F4F4"/>
              </a:solidFill>
              <a:latin typeface="Muli"/>
            </a:endParaRPr>
          </a:p>
        </p:txBody>
      </p:sp>
      <p:sp>
        <p:nvSpPr>
          <p:cNvPr id="15" name="TextBox 15"/>
          <p:cNvSpPr txBox="1"/>
          <p:nvPr/>
        </p:nvSpPr>
        <p:spPr>
          <a:xfrm>
            <a:off x="14467718" y="1165282"/>
            <a:ext cx="2942183" cy="271145"/>
          </a:xfrm>
          <a:prstGeom prst="rect">
            <a:avLst/>
          </a:prstGeom>
        </p:spPr>
        <p:txBody>
          <a:bodyPr lIns="0" tIns="0" rIns="0" bIns="0" rtlCol="0" anchor="t">
            <a:spAutoFit/>
          </a:bodyPr>
          <a:lstStyle/>
          <a:p>
            <a:pPr algn="r">
              <a:lnSpc>
                <a:spcPts val="2380"/>
              </a:lnSpc>
              <a:spcBef>
                <a:spcPct val="0"/>
              </a:spcBef>
            </a:pPr>
            <a:r>
              <a:rPr lang="en-US" sz="1700" u="sng">
                <a:solidFill>
                  <a:srgbClr val="F4F4F4"/>
                </a:solidFill>
                <a:latin typeface="Muli Semi-Bold"/>
                <a:hlinkClick r:id="rId2" action="ppaction://hlinksldjump"/>
              </a:rPr>
              <a:t>Quay lại Trang Chương trình</a:t>
            </a:r>
          </a:p>
        </p:txBody>
      </p:sp>
      <p:pic>
        <p:nvPicPr>
          <p:cNvPr id="2050" name="Picture 2" descr="Máy chủ Dell PowerEdge R540 - Thegioimaychu.vn">
            <a:extLst>
              <a:ext uri="{FF2B5EF4-FFF2-40B4-BE49-F238E27FC236}">
                <a16:creationId xmlns:a16="http://schemas.microsoft.com/office/drawing/2014/main" id="{FDD08D65-A373-47C3-CB57-118E0217E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109" y="4813422"/>
            <a:ext cx="6124290" cy="3154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918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605699" y="4343772"/>
            <a:ext cx="7784114" cy="3318857"/>
            <a:chOff x="0" y="0"/>
            <a:chExt cx="1213820" cy="517528"/>
          </a:xfrm>
        </p:grpSpPr>
        <p:sp>
          <p:nvSpPr>
            <p:cNvPr id="3" name="Freeform 3"/>
            <p:cNvSpPr/>
            <p:nvPr/>
          </p:nvSpPr>
          <p:spPr>
            <a:xfrm>
              <a:off x="0" y="0"/>
              <a:ext cx="1213820" cy="517528"/>
            </a:xfrm>
            <a:custGeom>
              <a:avLst/>
              <a:gdLst/>
              <a:ahLst/>
              <a:cxnLst/>
              <a:rect l="l" t="t" r="r" b="b"/>
              <a:pathLst>
                <a:path w="1213820" h="517528">
                  <a:moveTo>
                    <a:pt x="0" y="0"/>
                  </a:moveTo>
                  <a:lnTo>
                    <a:pt x="1213820" y="0"/>
                  </a:lnTo>
                  <a:lnTo>
                    <a:pt x="1213820" y="517528"/>
                  </a:lnTo>
                  <a:lnTo>
                    <a:pt x="0" y="517528"/>
                  </a:lnTo>
                  <a:close/>
                </a:path>
              </a:pathLst>
            </a:custGeom>
            <a:solidFill>
              <a:srgbClr val="F4F4F4"/>
            </a:solidFill>
          </p:spPr>
          <p:txBody>
            <a:bodyPr/>
            <a:lstStyle/>
            <a:p>
              <a:endParaRPr lang="en-US"/>
            </a:p>
          </p:txBody>
        </p:sp>
        <p:sp>
          <p:nvSpPr>
            <p:cNvPr id="4" name="TextBox 4"/>
            <p:cNvSpPr txBox="1"/>
            <p:nvPr/>
          </p:nvSpPr>
          <p:spPr>
            <a:xfrm>
              <a:off x="0" y="-38100"/>
              <a:ext cx="1213820" cy="555628"/>
            </a:xfrm>
            <a:prstGeom prst="rect">
              <a:avLst/>
            </a:prstGeom>
          </p:spPr>
          <p:txBody>
            <a:bodyPr lIns="254000" tIns="254000" rIns="254000" bIns="254000" rtlCol="0" anchor="ctr"/>
            <a:lstStyle/>
            <a:p>
              <a:pPr>
                <a:lnSpc>
                  <a:spcPts val="5199"/>
                </a:lnSpc>
              </a:pPr>
              <a:r>
                <a:rPr lang="en-US" sz="3999">
                  <a:solidFill>
                    <a:srgbClr val="000000"/>
                  </a:solidFill>
                  <a:latin typeface="Muli Ultra-Bold"/>
                </a:rPr>
                <a:t>4.Firewall:</a:t>
              </a:r>
            </a:p>
            <a:p>
              <a:pPr algn="l">
                <a:lnSpc>
                  <a:spcPts val="5199"/>
                </a:lnSpc>
              </a:pPr>
              <a:r>
                <a:rPr lang="en-US" sz="3999">
                  <a:solidFill>
                    <a:srgbClr val="000000"/>
                  </a:solidFill>
                  <a:latin typeface="Muli Ultra-Bold"/>
                </a:rPr>
                <a:t>Firewall Fortinet FortiGate 201F </a:t>
              </a:r>
            </a:p>
          </p:txBody>
        </p:sp>
      </p:grpSp>
      <p:grpSp>
        <p:nvGrpSpPr>
          <p:cNvPr id="5" name="Group 5"/>
          <p:cNvGrpSpPr/>
          <p:nvPr/>
        </p:nvGrpSpPr>
        <p:grpSpPr>
          <a:xfrm rot="-10800000">
            <a:off x="-2915828" y="-3678236"/>
            <a:ext cx="12804984" cy="6226137"/>
            <a:chOff x="0" y="0"/>
            <a:chExt cx="11048529" cy="5372100"/>
          </a:xfrm>
        </p:grpSpPr>
        <p:sp>
          <p:nvSpPr>
            <p:cNvPr id="6" name="Freeform 6"/>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endParaRPr lang="en-US"/>
            </a:p>
          </p:txBody>
        </p:sp>
      </p:grpSp>
      <p:grpSp>
        <p:nvGrpSpPr>
          <p:cNvPr id="7" name="Group 7"/>
          <p:cNvGrpSpPr/>
          <p:nvPr/>
        </p:nvGrpSpPr>
        <p:grpSpPr>
          <a:xfrm>
            <a:off x="8611724" y="-865713"/>
            <a:ext cx="2695438" cy="2334501"/>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endParaRPr lang="en-US"/>
            </a:p>
          </p:txBody>
        </p:sp>
      </p:grpSp>
      <p:grpSp>
        <p:nvGrpSpPr>
          <p:cNvPr id="9" name="Group 9"/>
          <p:cNvGrpSpPr/>
          <p:nvPr/>
        </p:nvGrpSpPr>
        <p:grpSpPr>
          <a:xfrm>
            <a:off x="10896706" y="4343772"/>
            <a:ext cx="5848094" cy="3318857"/>
            <a:chOff x="0" y="0"/>
            <a:chExt cx="911926" cy="517528"/>
          </a:xfrm>
        </p:grpSpPr>
        <p:sp>
          <p:nvSpPr>
            <p:cNvPr id="10" name="Freeform 10"/>
            <p:cNvSpPr/>
            <p:nvPr/>
          </p:nvSpPr>
          <p:spPr>
            <a:xfrm>
              <a:off x="0" y="0"/>
              <a:ext cx="911926" cy="517528"/>
            </a:xfrm>
            <a:custGeom>
              <a:avLst/>
              <a:gdLst/>
              <a:ahLst/>
              <a:cxnLst/>
              <a:rect l="l" t="t" r="r" b="b"/>
              <a:pathLst>
                <a:path w="911926" h="517528">
                  <a:moveTo>
                    <a:pt x="0" y="0"/>
                  </a:moveTo>
                  <a:lnTo>
                    <a:pt x="911926" y="0"/>
                  </a:lnTo>
                  <a:lnTo>
                    <a:pt x="911926" y="517528"/>
                  </a:lnTo>
                  <a:lnTo>
                    <a:pt x="0" y="517528"/>
                  </a:lnTo>
                  <a:close/>
                </a:path>
              </a:pathLst>
            </a:custGeom>
            <a:solidFill>
              <a:srgbClr val="F4F4F4"/>
            </a:solidFill>
          </p:spPr>
          <p:txBody>
            <a:bodyPr/>
            <a:lstStyle/>
            <a:p>
              <a:endParaRPr lang="en-US"/>
            </a:p>
          </p:txBody>
        </p:sp>
        <p:sp>
          <p:nvSpPr>
            <p:cNvPr id="11" name="TextBox 11"/>
            <p:cNvSpPr txBox="1"/>
            <p:nvPr/>
          </p:nvSpPr>
          <p:spPr>
            <a:xfrm>
              <a:off x="0" y="-38100"/>
              <a:ext cx="911926" cy="555628"/>
            </a:xfrm>
            <a:prstGeom prst="rect">
              <a:avLst/>
            </a:prstGeom>
          </p:spPr>
          <p:txBody>
            <a:bodyPr lIns="254000" tIns="254000" rIns="254000" bIns="254000" rtlCol="0" anchor="ctr"/>
            <a:lstStyle/>
            <a:p>
              <a:pPr algn="ctr">
                <a:lnSpc>
                  <a:spcPts val="5199"/>
                </a:lnSpc>
              </a:pPr>
              <a:endParaRPr/>
            </a:p>
          </p:txBody>
        </p:sp>
      </p:grpSp>
      <p:sp>
        <p:nvSpPr>
          <p:cNvPr id="13" name="TextBox 13"/>
          <p:cNvSpPr txBox="1"/>
          <p:nvPr/>
        </p:nvSpPr>
        <p:spPr>
          <a:xfrm>
            <a:off x="582903" y="253913"/>
            <a:ext cx="7752807" cy="1677352"/>
          </a:xfrm>
          <a:prstGeom prst="rect">
            <a:avLst/>
          </a:prstGeom>
        </p:spPr>
        <p:txBody>
          <a:bodyPr lIns="0" tIns="0" rIns="0" bIns="0" rtlCol="0" anchor="t">
            <a:spAutoFit/>
          </a:bodyPr>
          <a:lstStyle/>
          <a:p>
            <a:pPr marL="0" lvl="0" indent="0">
              <a:lnSpc>
                <a:spcPts val="6727"/>
              </a:lnSpc>
              <a:spcBef>
                <a:spcPct val="0"/>
              </a:spcBef>
            </a:pPr>
            <a:r>
              <a:rPr lang="en-US" sz="5175" spc="-51">
                <a:solidFill>
                  <a:srgbClr val="000000"/>
                </a:solidFill>
                <a:latin typeface="Muli Bold"/>
              </a:rPr>
              <a:t>b. Các thiết bị dùng trong hệ thống</a:t>
            </a:r>
          </a:p>
        </p:txBody>
      </p:sp>
      <p:sp>
        <p:nvSpPr>
          <p:cNvPr id="14" name="TextBox 14"/>
          <p:cNvSpPr txBox="1"/>
          <p:nvPr/>
        </p:nvSpPr>
        <p:spPr>
          <a:xfrm>
            <a:off x="1605699" y="7948380"/>
            <a:ext cx="7919301" cy="1659750"/>
          </a:xfrm>
          <a:prstGeom prst="rect">
            <a:avLst/>
          </a:prstGeom>
        </p:spPr>
        <p:txBody>
          <a:bodyPr wrap="square" lIns="0" tIns="0" rIns="0" bIns="0" rtlCol="0" anchor="t">
            <a:spAutoFit/>
          </a:bodyPr>
          <a:lstStyle/>
          <a:p>
            <a:pPr>
              <a:lnSpc>
                <a:spcPts val="3324"/>
              </a:lnSpc>
            </a:pPr>
            <a:r>
              <a:rPr lang="vi-VN" sz="2374">
                <a:solidFill>
                  <a:srgbClr val="F4F4F4"/>
                </a:solidFill>
                <a:latin typeface="Muli"/>
              </a:rPr>
              <a:t>- Hiệu suất cao và có nhiều tính năng bảo mật tiên tiến</a:t>
            </a:r>
          </a:p>
          <a:p>
            <a:pPr>
              <a:lnSpc>
                <a:spcPts val="3324"/>
              </a:lnSpc>
            </a:pPr>
            <a:r>
              <a:rPr lang="vi-VN" sz="2374">
                <a:solidFill>
                  <a:srgbClr val="F4F4F4"/>
                </a:solidFill>
                <a:latin typeface="Muli"/>
              </a:rPr>
              <a:t>- Hỗ trợ SD-WAN và SD-Branch.</a:t>
            </a:r>
          </a:p>
          <a:p>
            <a:pPr>
              <a:lnSpc>
                <a:spcPts val="3324"/>
              </a:lnSpc>
            </a:pPr>
            <a:r>
              <a:rPr lang="vi-VN" sz="2374">
                <a:solidFill>
                  <a:srgbClr val="F4F4F4"/>
                </a:solidFill>
                <a:latin typeface="Muli"/>
              </a:rPr>
              <a:t>- Hỗ trợ các tính năng bảo mật tiên tiến như AI-driven threat detection và Sandboxing</a:t>
            </a:r>
          </a:p>
        </p:txBody>
      </p:sp>
      <p:sp>
        <p:nvSpPr>
          <p:cNvPr id="15" name="TextBox 15"/>
          <p:cNvSpPr txBox="1"/>
          <p:nvPr/>
        </p:nvSpPr>
        <p:spPr>
          <a:xfrm>
            <a:off x="14467718" y="1165282"/>
            <a:ext cx="2942183" cy="271145"/>
          </a:xfrm>
          <a:prstGeom prst="rect">
            <a:avLst/>
          </a:prstGeom>
        </p:spPr>
        <p:txBody>
          <a:bodyPr lIns="0" tIns="0" rIns="0" bIns="0" rtlCol="0" anchor="t">
            <a:spAutoFit/>
          </a:bodyPr>
          <a:lstStyle/>
          <a:p>
            <a:pPr algn="r">
              <a:lnSpc>
                <a:spcPts val="2380"/>
              </a:lnSpc>
              <a:spcBef>
                <a:spcPct val="0"/>
              </a:spcBef>
            </a:pPr>
            <a:r>
              <a:rPr lang="en-US" sz="1700" u="sng">
                <a:solidFill>
                  <a:srgbClr val="F4F4F4"/>
                </a:solidFill>
                <a:latin typeface="Muli Semi-Bold"/>
                <a:hlinkClick r:id="rId2" action="ppaction://hlinksldjump"/>
              </a:rPr>
              <a:t>Quay lại Trang Chương trình</a:t>
            </a:r>
          </a:p>
        </p:txBody>
      </p:sp>
      <p:pic>
        <p:nvPicPr>
          <p:cNvPr id="14338" name="Picture 2" descr="Fortinet FortiGate 201F Firewall (FG-201F) | Günstig kaufen mit Beratung  und Support">
            <a:extLst>
              <a:ext uri="{FF2B5EF4-FFF2-40B4-BE49-F238E27FC236}">
                <a16:creationId xmlns:a16="http://schemas.microsoft.com/office/drawing/2014/main" id="{53415234-E5D9-6E6C-8EDB-F60BB122C80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2258" b="29751"/>
          <a:stretch/>
        </p:blipFill>
        <p:spPr bwMode="auto">
          <a:xfrm>
            <a:off x="10976077" y="4914900"/>
            <a:ext cx="5706224" cy="21678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605699" y="4343772"/>
            <a:ext cx="7784114" cy="3318857"/>
            <a:chOff x="0" y="0"/>
            <a:chExt cx="1213820" cy="517528"/>
          </a:xfrm>
        </p:grpSpPr>
        <p:sp>
          <p:nvSpPr>
            <p:cNvPr id="3" name="Freeform 3"/>
            <p:cNvSpPr/>
            <p:nvPr/>
          </p:nvSpPr>
          <p:spPr>
            <a:xfrm>
              <a:off x="0" y="0"/>
              <a:ext cx="1213820" cy="517528"/>
            </a:xfrm>
            <a:custGeom>
              <a:avLst/>
              <a:gdLst/>
              <a:ahLst/>
              <a:cxnLst/>
              <a:rect l="l" t="t" r="r" b="b"/>
              <a:pathLst>
                <a:path w="1213820" h="517528">
                  <a:moveTo>
                    <a:pt x="0" y="0"/>
                  </a:moveTo>
                  <a:lnTo>
                    <a:pt x="1213820" y="0"/>
                  </a:lnTo>
                  <a:lnTo>
                    <a:pt x="1213820" y="517528"/>
                  </a:lnTo>
                  <a:lnTo>
                    <a:pt x="0" y="517528"/>
                  </a:lnTo>
                  <a:close/>
                </a:path>
              </a:pathLst>
            </a:custGeom>
            <a:solidFill>
              <a:srgbClr val="F4F4F4"/>
            </a:solidFill>
          </p:spPr>
          <p:txBody>
            <a:bodyPr/>
            <a:lstStyle/>
            <a:p>
              <a:endParaRPr lang="en-US"/>
            </a:p>
          </p:txBody>
        </p:sp>
        <p:sp>
          <p:nvSpPr>
            <p:cNvPr id="4" name="TextBox 4"/>
            <p:cNvSpPr txBox="1"/>
            <p:nvPr/>
          </p:nvSpPr>
          <p:spPr>
            <a:xfrm>
              <a:off x="0" y="-38100"/>
              <a:ext cx="1213820" cy="555628"/>
            </a:xfrm>
            <a:prstGeom prst="rect">
              <a:avLst/>
            </a:prstGeom>
          </p:spPr>
          <p:txBody>
            <a:bodyPr lIns="254000" tIns="254000" rIns="254000" bIns="254000" rtlCol="0" anchor="ctr"/>
            <a:lstStyle/>
            <a:p>
              <a:pPr>
                <a:lnSpc>
                  <a:spcPts val="5199"/>
                </a:lnSpc>
              </a:pPr>
              <a:r>
                <a:rPr lang="en-US" sz="3999">
                  <a:solidFill>
                    <a:srgbClr val="000000"/>
                  </a:solidFill>
                  <a:latin typeface="Muli Ultra-Bold"/>
                </a:rPr>
                <a:t>5.Switches Layer 3 (core layer): Cisco Catalyst 9300 Series - C9300-48U</a:t>
              </a:r>
            </a:p>
          </p:txBody>
        </p:sp>
      </p:grpSp>
      <p:grpSp>
        <p:nvGrpSpPr>
          <p:cNvPr id="5" name="Group 5"/>
          <p:cNvGrpSpPr/>
          <p:nvPr/>
        </p:nvGrpSpPr>
        <p:grpSpPr>
          <a:xfrm rot="-10800000">
            <a:off x="-2915828" y="-3678236"/>
            <a:ext cx="12804984" cy="6226137"/>
            <a:chOff x="0" y="0"/>
            <a:chExt cx="11048529" cy="5372100"/>
          </a:xfrm>
        </p:grpSpPr>
        <p:sp>
          <p:nvSpPr>
            <p:cNvPr id="6" name="Freeform 6"/>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endParaRPr lang="en-US"/>
            </a:p>
          </p:txBody>
        </p:sp>
      </p:grpSp>
      <p:grpSp>
        <p:nvGrpSpPr>
          <p:cNvPr id="7" name="Group 7"/>
          <p:cNvGrpSpPr/>
          <p:nvPr/>
        </p:nvGrpSpPr>
        <p:grpSpPr>
          <a:xfrm>
            <a:off x="8611724" y="-865713"/>
            <a:ext cx="2695438" cy="2334501"/>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endParaRPr lang="en-US"/>
            </a:p>
          </p:txBody>
        </p:sp>
      </p:grpSp>
      <p:grpSp>
        <p:nvGrpSpPr>
          <p:cNvPr id="9" name="Group 9"/>
          <p:cNvGrpSpPr/>
          <p:nvPr/>
        </p:nvGrpSpPr>
        <p:grpSpPr>
          <a:xfrm>
            <a:off x="10896706" y="4343772"/>
            <a:ext cx="5848094" cy="3318857"/>
            <a:chOff x="0" y="0"/>
            <a:chExt cx="911926" cy="517528"/>
          </a:xfrm>
        </p:grpSpPr>
        <p:sp>
          <p:nvSpPr>
            <p:cNvPr id="10" name="Freeform 10"/>
            <p:cNvSpPr/>
            <p:nvPr/>
          </p:nvSpPr>
          <p:spPr>
            <a:xfrm>
              <a:off x="0" y="0"/>
              <a:ext cx="911926" cy="517528"/>
            </a:xfrm>
            <a:custGeom>
              <a:avLst/>
              <a:gdLst/>
              <a:ahLst/>
              <a:cxnLst/>
              <a:rect l="l" t="t" r="r" b="b"/>
              <a:pathLst>
                <a:path w="911926" h="517528">
                  <a:moveTo>
                    <a:pt x="0" y="0"/>
                  </a:moveTo>
                  <a:lnTo>
                    <a:pt x="911926" y="0"/>
                  </a:lnTo>
                  <a:lnTo>
                    <a:pt x="911926" y="517528"/>
                  </a:lnTo>
                  <a:lnTo>
                    <a:pt x="0" y="517528"/>
                  </a:lnTo>
                  <a:close/>
                </a:path>
              </a:pathLst>
            </a:custGeom>
            <a:solidFill>
              <a:srgbClr val="F4F4F4"/>
            </a:solidFill>
          </p:spPr>
          <p:txBody>
            <a:bodyPr/>
            <a:lstStyle/>
            <a:p>
              <a:endParaRPr lang="en-US"/>
            </a:p>
          </p:txBody>
        </p:sp>
        <p:sp>
          <p:nvSpPr>
            <p:cNvPr id="11" name="TextBox 11"/>
            <p:cNvSpPr txBox="1"/>
            <p:nvPr/>
          </p:nvSpPr>
          <p:spPr>
            <a:xfrm>
              <a:off x="0" y="-38100"/>
              <a:ext cx="911926" cy="555628"/>
            </a:xfrm>
            <a:prstGeom prst="rect">
              <a:avLst/>
            </a:prstGeom>
          </p:spPr>
          <p:txBody>
            <a:bodyPr lIns="254000" tIns="254000" rIns="254000" bIns="254000" rtlCol="0" anchor="ctr"/>
            <a:lstStyle/>
            <a:p>
              <a:pPr algn="ctr">
                <a:lnSpc>
                  <a:spcPts val="5199"/>
                </a:lnSpc>
              </a:pPr>
              <a:endParaRPr/>
            </a:p>
          </p:txBody>
        </p:sp>
      </p:grpSp>
      <p:sp>
        <p:nvSpPr>
          <p:cNvPr id="13" name="TextBox 13"/>
          <p:cNvSpPr txBox="1"/>
          <p:nvPr/>
        </p:nvSpPr>
        <p:spPr>
          <a:xfrm>
            <a:off x="582903" y="253913"/>
            <a:ext cx="7752807" cy="1677352"/>
          </a:xfrm>
          <a:prstGeom prst="rect">
            <a:avLst/>
          </a:prstGeom>
        </p:spPr>
        <p:txBody>
          <a:bodyPr lIns="0" tIns="0" rIns="0" bIns="0" rtlCol="0" anchor="t">
            <a:spAutoFit/>
          </a:bodyPr>
          <a:lstStyle/>
          <a:p>
            <a:pPr marL="0" lvl="0" indent="0">
              <a:lnSpc>
                <a:spcPts val="6727"/>
              </a:lnSpc>
              <a:spcBef>
                <a:spcPct val="0"/>
              </a:spcBef>
            </a:pPr>
            <a:r>
              <a:rPr lang="en-US" sz="5175" spc="-51">
                <a:solidFill>
                  <a:srgbClr val="000000"/>
                </a:solidFill>
                <a:latin typeface="Muli Bold"/>
              </a:rPr>
              <a:t>b. Các thiết bị dùng trong hệ thống</a:t>
            </a:r>
          </a:p>
        </p:txBody>
      </p:sp>
      <p:sp>
        <p:nvSpPr>
          <p:cNvPr id="14" name="TextBox 14"/>
          <p:cNvSpPr txBox="1"/>
          <p:nvPr/>
        </p:nvSpPr>
        <p:spPr>
          <a:xfrm>
            <a:off x="1605699" y="7948380"/>
            <a:ext cx="5673311" cy="1254125"/>
          </a:xfrm>
          <a:prstGeom prst="rect">
            <a:avLst/>
          </a:prstGeom>
        </p:spPr>
        <p:txBody>
          <a:bodyPr lIns="0" tIns="0" rIns="0" bIns="0" rtlCol="0" anchor="t">
            <a:spAutoFit/>
          </a:bodyPr>
          <a:lstStyle/>
          <a:p>
            <a:pPr>
              <a:lnSpc>
                <a:spcPts val="3324"/>
              </a:lnSpc>
            </a:pPr>
            <a:r>
              <a:rPr lang="en-US" sz="2374">
                <a:solidFill>
                  <a:srgbClr val="F4F4F4"/>
                </a:solidFill>
                <a:latin typeface="Muli"/>
              </a:rPr>
              <a:t>- Forwarding Bandwidth: 480 Gbps.</a:t>
            </a:r>
          </a:p>
          <a:p>
            <a:pPr>
              <a:lnSpc>
                <a:spcPts val="3324"/>
              </a:lnSpc>
            </a:pPr>
            <a:r>
              <a:rPr lang="en-US" sz="2374">
                <a:solidFill>
                  <a:srgbClr val="F4F4F4"/>
                </a:solidFill>
                <a:latin typeface="Muli"/>
              </a:rPr>
              <a:t>- Switching Capacity: 336 Gbps.</a:t>
            </a:r>
          </a:p>
          <a:p>
            <a:pPr>
              <a:lnSpc>
                <a:spcPts val="3324"/>
              </a:lnSpc>
            </a:pPr>
            <a:endParaRPr lang="en-US" sz="2374">
              <a:solidFill>
                <a:srgbClr val="F4F4F4"/>
              </a:solidFill>
              <a:latin typeface="Muli"/>
            </a:endParaRPr>
          </a:p>
        </p:txBody>
      </p:sp>
      <p:sp>
        <p:nvSpPr>
          <p:cNvPr id="15" name="TextBox 15"/>
          <p:cNvSpPr txBox="1"/>
          <p:nvPr/>
        </p:nvSpPr>
        <p:spPr>
          <a:xfrm>
            <a:off x="14467718" y="1165282"/>
            <a:ext cx="2942183" cy="271145"/>
          </a:xfrm>
          <a:prstGeom prst="rect">
            <a:avLst/>
          </a:prstGeom>
        </p:spPr>
        <p:txBody>
          <a:bodyPr lIns="0" tIns="0" rIns="0" bIns="0" rtlCol="0" anchor="t">
            <a:spAutoFit/>
          </a:bodyPr>
          <a:lstStyle/>
          <a:p>
            <a:pPr algn="r">
              <a:lnSpc>
                <a:spcPts val="2380"/>
              </a:lnSpc>
              <a:spcBef>
                <a:spcPct val="0"/>
              </a:spcBef>
            </a:pPr>
            <a:r>
              <a:rPr lang="en-US" sz="1700" u="sng">
                <a:solidFill>
                  <a:srgbClr val="F4F4F4"/>
                </a:solidFill>
                <a:latin typeface="Muli Semi-Bold"/>
                <a:hlinkClick r:id="rId2" action="ppaction://hlinksldjump"/>
              </a:rPr>
              <a:t>Quay lại Trang Chương trình</a:t>
            </a:r>
          </a:p>
        </p:txBody>
      </p:sp>
      <p:pic>
        <p:nvPicPr>
          <p:cNvPr id="15362" name="Picture 2" descr="Cisco Catalyst C9300-48U-A 48 cổng UPOE CO,CQ, BH 12 tháng, Cisco C9300-48U -A">
            <a:extLst>
              <a:ext uri="{FF2B5EF4-FFF2-40B4-BE49-F238E27FC236}">
                <a16:creationId xmlns:a16="http://schemas.microsoft.com/office/drawing/2014/main" id="{1AB2593B-2989-6F79-E456-B56FB86ECC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21" b="12493"/>
          <a:stretch/>
        </p:blipFill>
        <p:spPr bwMode="auto">
          <a:xfrm>
            <a:off x="10896706" y="4854178"/>
            <a:ext cx="5848094" cy="22980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605699" y="4343772"/>
            <a:ext cx="7784114" cy="3318857"/>
            <a:chOff x="0" y="0"/>
            <a:chExt cx="1213820" cy="517528"/>
          </a:xfrm>
        </p:grpSpPr>
        <p:sp>
          <p:nvSpPr>
            <p:cNvPr id="3" name="Freeform 3"/>
            <p:cNvSpPr/>
            <p:nvPr/>
          </p:nvSpPr>
          <p:spPr>
            <a:xfrm>
              <a:off x="0" y="0"/>
              <a:ext cx="1213820" cy="517528"/>
            </a:xfrm>
            <a:custGeom>
              <a:avLst/>
              <a:gdLst/>
              <a:ahLst/>
              <a:cxnLst/>
              <a:rect l="l" t="t" r="r" b="b"/>
              <a:pathLst>
                <a:path w="1213820" h="517528">
                  <a:moveTo>
                    <a:pt x="0" y="0"/>
                  </a:moveTo>
                  <a:lnTo>
                    <a:pt x="1213820" y="0"/>
                  </a:lnTo>
                  <a:lnTo>
                    <a:pt x="1213820" y="517528"/>
                  </a:lnTo>
                  <a:lnTo>
                    <a:pt x="0" y="517528"/>
                  </a:lnTo>
                  <a:close/>
                </a:path>
              </a:pathLst>
            </a:custGeom>
            <a:solidFill>
              <a:srgbClr val="F4F4F4"/>
            </a:solidFill>
          </p:spPr>
          <p:txBody>
            <a:bodyPr/>
            <a:lstStyle/>
            <a:p>
              <a:endParaRPr lang="en-US"/>
            </a:p>
          </p:txBody>
        </p:sp>
        <p:sp>
          <p:nvSpPr>
            <p:cNvPr id="4" name="TextBox 4"/>
            <p:cNvSpPr txBox="1"/>
            <p:nvPr/>
          </p:nvSpPr>
          <p:spPr>
            <a:xfrm>
              <a:off x="0" y="-38100"/>
              <a:ext cx="1213820" cy="555628"/>
            </a:xfrm>
            <a:prstGeom prst="rect">
              <a:avLst/>
            </a:prstGeom>
          </p:spPr>
          <p:txBody>
            <a:bodyPr lIns="254000" tIns="254000" rIns="254000" bIns="254000" rtlCol="0" anchor="ctr"/>
            <a:lstStyle/>
            <a:p>
              <a:pPr>
                <a:lnSpc>
                  <a:spcPts val="5199"/>
                </a:lnSpc>
              </a:pPr>
              <a:r>
                <a:rPr lang="en-US" sz="3999">
                  <a:solidFill>
                    <a:srgbClr val="000000"/>
                  </a:solidFill>
                  <a:latin typeface="Muli Ultra-Bold"/>
                </a:rPr>
                <a:t>6.Switches Layer 3 (Distribution layer): Cisco Catalyst 4500-X 32 Port 10G IP Base</a:t>
              </a:r>
            </a:p>
          </p:txBody>
        </p:sp>
      </p:grpSp>
      <p:grpSp>
        <p:nvGrpSpPr>
          <p:cNvPr id="5" name="Group 5"/>
          <p:cNvGrpSpPr/>
          <p:nvPr/>
        </p:nvGrpSpPr>
        <p:grpSpPr>
          <a:xfrm rot="-10800000">
            <a:off x="-2915828" y="-3678236"/>
            <a:ext cx="12804984" cy="6226137"/>
            <a:chOff x="0" y="0"/>
            <a:chExt cx="11048529" cy="5372100"/>
          </a:xfrm>
        </p:grpSpPr>
        <p:sp>
          <p:nvSpPr>
            <p:cNvPr id="6" name="Freeform 6"/>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endParaRPr lang="en-US"/>
            </a:p>
          </p:txBody>
        </p:sp>
      </p:grpSp>
      <p:grpSp>
        <p:nvGrpSpPr>
          <p:cNvPr id="7" name="Group 7"/>
          <p:cNvGrpSpPr/>
          <p:nvPr/>
        </p:nvGrpSpPr>
        <p:grpSpPr>
          <a:xfrm>
            <a:off x="8611724" y="-865713"/>
            <a:ext cx="2695438" cy="2334501"/>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endParaRPr lang="en-US"/>
            </a:p>
          </p:txBody>
        </p:sp>
      </p:grpSp>
      <p:grpSp>
        <p:nvGrpSpPr>
          <p:cNvPr id="9" name="Group 9"/>
          <p:cNvGrpSpPr/>
          <p:nvPr/>
        </p:nvGrpSpPr>
        <p:grpSpPr>
          <a:xfrm>
            <a:off x="10896706" y="4343772"/>
            <a:ext cx="5848094" cy="3318857"/>
            <a:chOff x="0" y="0"/>
            <a:chExt cx="911926" cy="517528"/>
          </a:xfrm>
        </p:grpSpPr>
        <p:sp>
          <p:nvSpPr>
            <p:cNvPr id="10" name="Freeform 10"/>
            <p:cNvSpPr/>
            <p:nvPr/>
          </p:nvSpPr>
          <p:spPr>
            <a:xfrm>
              <a:off x="0" y="0"/>
              <a:ext cx="911926" cy="517528"/>
            </a:xfrm>
            <a:custGeom>
              <a:avLst/>
              <a:gdLst/>
              <a:ahLst/>
              <a:cxnLst/>
              <a:rect l="l" t="t" r="r" b="b"/>
              <a:pathLst>
                <a:path w="911926" h="517528">
                  <a:moveTo>
                    <a:pt x="0" y="0"/>
                  </a:moveTo>
                  <a:lnTo>
                    <a:pt x="911926" y="0"/>
                  </a:lnTo>
                  <a:lnTo>
                    <a:pt x="911926" y="517528"/>
                  </a:lnTo>
                  <a:lnTo>
                    <a:pt x="0" y="517528"/>
                  </a:lnTo>
                  <a:close/>
                </a:path>
              </a:pathLst>
            </a:custGeom>
            <a:solidFill>
              <a:srgbClr val="F4F4F4"/>
            </a:solidFill>
          </p:spPr>
          <p:txBody>
            <a:bodyPr/>
            <a:lstStyle/>
            <a:p>
              <a:endParaRPr lang="en-US"/>
            </a:p>
          </p:txBody>
        </p:sp>
        <p:sp>
          <p:nvSpPr>
            <p:cNvPr id="11" name="TextBox 11"/>
            <p:cNvSpPr txBox="1"/>
            <p:nvPr/>
          </p:nvSpPr>
          <p:spPr>
            <a:xfrm>
              <a:off x="0" y="-38100"/>
              <a:ext cx="911926" cy="555628"/>
            </a:xfrm>
            <a:prstGeom prst="rect">
              <a:avLst/>
            </a:prstGeom>
          </p:spPr>
          <p:txBody>
            <a:bodyPr lIns="254000" tIns="254000" rIns="254000" bIns="254000" rtlCol="0" anchor="ctr"/>
            <a:lstStyle/>
            <a:p>
              <a:pPr algn="ctr">
                <a:lnSpc>
                  <a:spcPts val="5199"/>
                </a:lnSpc>
              </a:pPr>
              <a:endParaRPr/>
            </a:p>
          </p:txBody>
        </p:sp>
      </p:grpSp>
      <p:sp>
        <p:nvSpPr>
          <p:cNvPr id="13" name="TextBox 13"/>
          <p:cNvSpPr txBox="1"/>
          <p:nvPr/>
        </p:nvSpPr>
        <p:spPr>
          <a:xfrm>
            <a:off x="582903" y="253913"/>
            <a:ext cx="7752807" cy="1677352"/>
          </a:xfrm>
          <a:prstGeom prst="rect">
            <a:avLst/>
          </a:prstGeom>
        </p:spPr>
        <p:txBody>
          <a:bodyPr lIns="0" tIns="0" rIns="0" bIns="0" rtlCol="0" anchor="t">
            <a:spAutoFit/>
          </a:bodyPr>
          <a:lstStyle/>
          <a:p>
            <a:pPr marL="0" lvl="0" indent="0">
              <a:lnSpc>
                <a:spcPts val="6727"/>
              </a:lnSpc>
              <a:spcBef>
                <a:spcPct val="0"/>
              </a:spcBef>
            </a:pPr>
            <a:r>
              <a:rPr lang="en-US" sz="5175" spc="-51">
                <a:solidFill>
                  <a:srgbClr val="000000"/>
                </a:solidFill>
                <a:latin typeface="Muli Bold"/>
              </a:rPr>
              <a:t>b. Các thiết bị dùng trong hệ thống</a:t>
            </a:r>
          </a:p>
        </p:txBody>
      </p:sp>
      <p:sp>
        <p:nvSpPr>
          <p:cNvPr id="14" name="TextBox 14"/>
          <p:cNvSpPr txBox="1"/>
          <p:nvPr/>
        </p:nvSpPr>
        <p:spPr>
          <a:xfrm>
            <a:off x="1605699" y="7948380"/>
            <a:ext cx="5673311" cy="1659750"/>
          </a:xfrm>
          <a:prstGeom prst="rect">
            <a:avLst/>
          </a:prstGeom>
        </p:spPr>
        <p:txBody>
          <a:bodyPr lIns="0" tIns="0" rIns="0" bIns="0" rtlCol="0" anchor="t">
            <a:spAutoFit/>
          </a:bodyPr>
          <a:lstStyle/>
          <a:p>
            <a:pPr>
              <a:lnSpc>
                <a:spcPts val="3324"/>
              </a:lnSpc>
            </a:pPr>
            <a:r>
              <a:rPr lang="en-US" sz="2374">
                <a:solidFill>
                  <a:srgbClr val="F4F4F4"/>
                </a:solidFill>
                <a:latin typeface="Muli"/>
              </a:rPr>
              <a:t>- Số Cổng: 32 x 10G.</a:t>
            </a:r>
          </a:p>
          <a:p>
            <a:pPr>
              <a:lnSpc>
                <a:spcPts val="3324"/>
              </a:lnSpc>
            </a:pPr>
            <a:r>
              <a:rPr lang="en-US" sz="2374">
                <a:solidFill>
                  <a:srgbClr val="F4F4F4"/>
                </a:solidFill>
                <a:latin typeface="Muli"/>
              </a:rPr>
              <a:t>- Forwarding Bandwidth: 800 Gbps.</a:t>
            </a:r>
          </a:p>
          <a:p>
            <a:pPr>
              <a:lnSpc>
                <a:spcPts val="3324"/>
              </a:lnSpc>
            </a:pPr>
            <a:r>
              <a:rPr lang="en-US" sz="2374">
                <a:solidFill>
                  <a:srgbClr val="F4F4F4"/>
                </a:solidFill>
                <a:latin typeface="Muli"/>
              </a:rPr>
              <a:t>- Hỗ trợ tính năng IP Base.</a:t>
            </a:r>
          </a:p>
          <a:p>
            <a:pPr>
              <a:lnSpc>
                <a:spcPts val="3324"/>
              </a:lnSpc>
            </a:pPr>
            <a:endParaRPr lang="en-US" sz="2374">
              <a:solidFill>
                <a:srgbClr val="F4F4F4"/>
              </a:solidFill>
              <a:latin typeface="Muli"/>
            </a:endParaRPr>
          </a:p>
        </p:txBody>
      </p:sp>
      <p:sp>
        <p:nvSpPr>
          <p:cNvPr id="15" name="TextBox 15"/>
          <p:cNvSpPr txBox="1"/>
          <p:nvPr/>
        </p:nvSpPr>
        <p:spPr>
          <a:xfrm>
            <a:off x="14467718" y="1165282"/>
            <a:ext cx="2942183" cy="271145"/>
          </a:xfrm>
          <a:prstGeom prst="rect">
            <a:avLst/>
          </a:prstGeom>
        </p:spPr>
        <p:txBody>
          <a:bodyPr lIns="0" tIns="0" rIns="0" bIns="0" rtlCol="0" anchor="t">
            <a:spAutoFit/>
          </a:bodyPr>
          <a:lstStyle/>
          <a:p>
            <a:pPr algn="r">
              <a:lnSpc>
                <a:spcPts val="2380"/>
              </a:lnSpc>
              <a:spcBef>
                <a:spcPct val="0"/>
              </a:spcBef>
            </a:pPr>
            <a:r>
              <a:rPr lang="en-US" sz="1700" u="sng">
                <a:solidFill>
                  <a:srgbClr val="F4F4F4"/>
                </a:solidFill>
                <a:latin typeface="Muli Semi-Bold"/>
                <a:hlinkClick r:id="rId2" action="ppaction://hlinksldjump"/>
              </a:rPr>
              <a:t>Quay lại Trang Chương trình</a:t>
            </a:r>
          </a:p>
        </p:txBody>
      </p:sp>
      <p:pic>
        <p:nvPicPr>
          <p:cNvPr id="16386" name="Picture 2" descr="WS-C4500X-32SFP+ | Cisco Catalyst 4500-X 32 Port 10G IP Base">
            <a:extLst>
              <a:ext uri="{FF2B5EF4-FFF2-40B4-BE49-F238E27FC236}">
                <a16:creationId xmlns:a16="http://schemas.microsoft.com/office/drawing/2014/main" id="{12D18FEB-8D12-9196-2FB3-A15BB4DE18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14" b="10752"/>
          <a:stretch/>
        </p:blipFill>
        <p:spPr bwMode="auto">
          <a:xfrm>
            <a:off x="10945350" y="5162279"/>
            <a:ext cx="5799450" cy="1681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707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605699" y="4343772"/>
            <a:ext cx="7784114" cy="3318857"/>
            <a:chOff x="0" y="0"/>
            <a:chExt cx="1213820" cy="517528"/>
          </a:xfrm>
        </p:grpSpPr>
        <p:sp>
          <p:nvSpPr>
            <p:cNvPr id="3" name="Freeform 3"/>
            <p:cNvSpPr/>
            <p:nvPr/>
          </p:nvSpPr>
          <p:spPr>
            <a:xfrm>
              <a:off x="0" y="0"/>
              <a:ext cx="1213820" cy="517528"/>
            </a:xfrm>
            <a:custGeom>
              <a:avLst/>
              <a:gdLst/>
              <a:ahLst/>
              <a:cxnLst/>
              <a:rect l="l" t="t" r="r" b="b"/>
              <a:pathLst>
                <a:path w="1213820" h="517528">
                  <a:moveTo>
                    <a:pt x="0" y="0"/>
                  </a:moveTo>
                  <a:lnTo>
                    <a:pt x="1213820" y="0"/>
                  </a:lnTo>
                  <a:lnTo>
                    <a:pt x="1213820" y="517528"/>
                  </a:lnTo>
                  <a:lnTo>
                    <a:pt x="0" y="517528"/>
                  </a:lnTo>
                  <a:close/>
                </a:path>
              </a:pathLst>
            </a:custGeom>
            <a:solidFill>
              <a:srgbClr val="F4F4F4"/>
            </a:solidFill>
          </p:spPr>
          <p:txBody>
            <a:bodyPr/>
            <a:lstStyle/>
            <a:p>
              <a:endParaRPr lang="en-US"/>
            </a:p>
          </p:txBody>
        </p:sp>
        <p:sp>
          <p:nvSpPr>
            <p:cNvPr id="4" name="TextBox 4"/>
            <p:cNvSpPr txBox="1"/>
            <p:nvPr/>
          </p:nvSpPr>
          <p:spPr>
            <a:xfrm>
              <a:off x="0" y="-38100"/>
              <a:ext cx="1213820" cy="555628"/>
            </a:xfrm>
            <a:prstGeom prst="rect">
              <a:avLst/>
            </a:prstGeom>
          </p:spPr>
          <p:txBody>
            <a:bodyPr lIns="254000" tIns="254000" rIns="254000" bIns="254000" rtlCol="0" anchor="ctr"/>
            <a:lstStyle/>
            <a:p>
              <a:pPr>
                <a:lnSpc>
                  <a:spcPts val="5199"/>
                </a:lnSpc>
              </a:pPr>
              <a:r>
                <a:rPr lang="en-US" sz="3999">
                  <a:solidFill>
                    <a:srgbClr val="000000"/>
                  </a:solidFill>
                  <a:latin typeface="Muli Ultra-Bold"/>
                </a:rPr>
                <a:t>7.Switches Layer 2 (Access Layer: Cisco Catalyst 2960X-24TS-L</a:t>
              </a:r>
            </a:p>
          </p:txBody>
        </p:sp>
      </p:grpSp>
      <p:grpSp>
        <p:nvGrpSpPr>
          <p:cNvPr id="5" name="Group 5"/>
          <p:cNvGrpSpPr/>
          <p:nvPr/>
        </p:nvGrpSpPr>
        <p:grpSpPr>
          <a:xfrm rot="-10800000">
            <a:off x="-2915828" y="-3678236"/>
            <a:ext cx="12804984" cy="6226137"/>
            <a:chOff x="0" y="0"/>
            <a:chExt cx="11048529" cy="5372100"/>
          </a:xfrm>
        </p:grpSpPr>
        <p:sp>
          <p:nvSpPr>
            <p:cNvPr id="6" name="Freeform 6"/>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endParaRPr lang="en-US"/>
            </a:p>
          </p:txBody>
        </p:sp>
      </p:grpSp>
      <p:grpSp>
        <p:nvGrpSpPr>
          <p:cNvPr id="7" name="Group 7"/>
          <p:cNvGrpSpPr/>
          <p:nvPr/>
        </p:nvGrpSpPr>
        <p:grpSpPr>
          <a:xfrm>
            <a:off x="8611724" y="-865713"/>
            <a:ext cx="2695438" cy="2334501"/>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endParaRPr lang="en-US"/>
            </a:p>
          </p:txBody>
        </p:sp>
      </p:grpSp>
      <p:grpSp>
        <p:nvGrpSpPr>
          <p:cNvPr id="9" name="Group 9"/>
          <p:cNvGrpSpPr/>
          <p:nvPr/>
        </p:nvGrpSpPr>
        <p:grpSpPr>
          <a:xfrm>
            <a:off x="10896706" y="4343772"/>
            <a:ext cx="5848094" cy="3318857"/>
            <a:chOff x="0" y="0"/>
            <a:chExt cx="911926" cy="517528"/>
          </a:xfrm>
        </p:grpSpPr>
        <p:sp>
          <p:nvSpPr>
            <p:cNvPr id="10" name="Freeform 10"/>
            <p:cNvSpPr/>
            <p:nvPr/>
          </p:nvSpPr>
          <p:spPr>
            <a:xfrm>
              <a:off x="0" y="0"/>
              <a:ext cx="911926" cy="517528"/>
            </a:xfrm>
            <a:custGeom>
              <a:avLst/>
              <a:gdLst/>
              <a:ahLst/>
              <a:cxnLst/>
              <a:rect l="l" t="t" r="r" b="b"/>
              <a:pathLst>
                <a:path w="911926" h="517528">
                  <a:moveTo>
                    <a:pt x="0" y="0"/>
                  </a:moveTo>
                  <a:lnTo>
                    <a:pt x="911926" y="0"/>
                  </a:lnTo>
                  <a:lnTo>
                    <a:pt x="911926" y="517528"/>
                  </a:lnTo>
                  <a:lnTo>
                    <a:pt x="0" y="517528"/>
                  </a:lnTo>
                  <a:close/>
                </a:path>
              </a:pathLst>
            </a:custGeom>
            <a:solidFill>
              <a:srgbClr val="F4F4F4"/>
            </a:solidFill>
          </p:spPr>
          <p:txBody>
            <a:bodyPr/>
            <a:lstStyle/>
            <a:p>
              <a:endParaRPr lang="en-US"/>
            </a:p>
          </p:txBody>
        </p:sp>
        <p:sp>
          <p:nvSpPr>
            <p:cNvPr id="11" name="TextBox 11"/>
            <p:cNvSpPr txBox="1"/>
            <p:nvPr/>
          </p:nvSpPr>
          <p:spPr>
            <a:xfrm>
              <a:off x="0" y="-38100"/>
              <a:ext cx="911926" cy="555628"/>
            </a:xfrm>
            <a:prstGeom prst="rect">
              <a:avLst/>
            </a:prstGeom>
          </p:spPr>
          <p:txBody>
            <a:bodyPr lIns="254000" tIns="254000" rIns="254000" bIns="254000" rtlCol="0" anchor="ctr"/>
            <a:lstStyle/>
            <a:p>
              <a:pPr algn="ctr">
                <a:lnSpc>
                  <a:spcPts val="5199"/>
                </a:lnSpc>
              </a:pPr>
              <a:endParaRPr/>
            </a:p>
          </p:txBody>
        </p:sp>
      </p:grpSp>
      <p:sp>
        <p:nvSpPr>
          <p:cNvPr id="13" name="TextBox 13"/>
          <p:cNvSpPr txBox="1"/>
          <p:nvPr/>
        </p:nvSpPr>
        <p:spPr>
          <a:xfrm>
            <a:off x="582903" y="253913"/>
            <a:ext cx="7752807" cy="1677352"/>
          </a:xfrm>
          <a:prstGeom prst="rect">
            <a:avLst/>
          </a:prstGeom>
        </p:spPr>
        <p:txBody>
          <a:bodyPr lIns="0" tIns="0" rIns="0" bIns="0" rtlCol="0" anchor="t">
            <a:spAutoFit/>
          </a:bodyPr>
          <a:lstStyle/>
          <a:p>
            <a:pPr marL="0" lvl="0" indent="0">
              <a:lnSpc>
                <a:spcPts val="6727"/>
              </a:lnSpc>
              <a:spcBef>
                <a:spcPct val="0"/>
              </a:spcBef>
            </a:pPr>
            <a:r>
              <a:rPr lang="en-US" sz="5175" spc="-51">
                <a:solidFill>
                  <a:srgbClr val="000000"/>
                </a:solidFill>
                <a:latin typeface="Muli Bold"/>
              </a:rPr>
              <a:t>b. Các thiết bị dùng trong hệ thống</a:t>
            </a:r>
          </a:p>
        </p:txBody>
      </p:sp>
      <p:sp>
        <p:nvSpPr>
          <p:cNvPr id="14" name="TextBox 14"/>
          <p:cNvSpPr txBox="1"/>
          <p:nvPr/>
        </p:nvSpPr>
        <p:spPr>
          <a:xfrm>
            <a:off x="1605699" y="7948380"/>
            <a:ext cx="7309701" cy="1236557"/>
          </a:xfrm>
          <a:prstGeom prst="rect">
            <a:avLst/>
          </a:prstGeom>
        </p:spPr>
        <p:txBody>
          <a:bodyPr wrap="square" lIns="0" tIns="0" rIns="0" bIns="0" rtlCol="0" anchor="t">
            <a:spAutoFit/>
          </a:bodyPr>
          <a:lstStyle/>
          <a:p>
            <a:pPr>
              <a:lnSpc>
                <a:spcPts val="3324"/>
              </a:lnSpc>
            </a:pPr>
            <a:r>
              <a:rPr lang="vi-VN" sz="2374">
                <a:solidFill>
                  <a:srgbClr val="F4F4F4"/>
                </a:solidFill>
                <a:latin typeface="Muli"/>
              </a:rPr>
              <a:t>- Số Cổng: 24 cổng Ethernet 10/100/1000.</a:t>
            </a:r>
          </a:p>
          <a:p>
            <a:pPr>
              <a:lnSpc>
                <a:spcPts val="3324"/>
              </a:lnSpc>
            </a:pPr>
            <a:r>
              <a:rPr lang="vi-VN" sz="2374">
                <a:solidFill>
                  <a:srgbClr val="F4F4F4"/>
                </a:solidFill>
                <a:latin typeface="Muli"/>
              </a:rPr>
              <a:t>- Hỗ trợ tính năng Layer 2 cơ bản.</a:t>
            </a:r>
          </a:p>
          <a:p>
            <a:pPr>
              <a:lnSpc>
                <a:spcPts val="3324"/>
              </a:lnSpc>
            </a:pPr>
            <a:r>
              <a:rPr lang="vi-VN" sz="2374">
                <a:solidFill>
                  <a:srgbClr val="F4F4F4"/>
                </a:solidFill>
                <a:latin typeface="Muli"/>
              </a:rPr>
              <a:t>- Khả năng quản lý và bảo mật mạng cơ bản. </a:t>
            </a:r>
            <a:endParaRPr lang="en-US" sz="2374">
              <a:solidFill>
                <a:srgbClr val="F4F4F4"/>
              </a:solidFill>
              <a:latin typeface="Muli"/>
            </a:endParaRPr>
          </a:p>
        </p:txBody>
      </p:sp>
      <p:sp>
        <p:nvSpPr>
          <p:cNvPr id="15" name="TextBox 15"/>
          <p:cNvSpPr txBox="1"/>
          <p:nvPr/>
        </p:nvSpPr>
        <p:spPr>
          <a:xfrm>
            <a:off x="14467718" y="1165282"/>
            <a:ext cx="2942183" cy="271145"/>
          </a:xfrm>
          <a:prstGeom prst="rect">
            <a:avLst/>
          </a:prstGeom>
        </p:spPr>
        <p:txBody>
          <a:bodyPr lIns="0" tIns="0" rIns="0" bIns="0" rtlCol="0" anchor="t">
            <a:spAutoFit/>
          </a:bodyPr>
          <a:lstStyle/>
          <a:p>
            <a:pPr algn="r">
              <a:lnSpc>
                <a:spcPts val="2380"/>
              </a:lnSpc>
              <a:spcBef>
                <a:spcPct val="0"/>
              </a:spcBef>
            </a:pPr>
            <a:r>
              <a:rPr lang="en-US" sz="1700" u="sng">
                <a:solidFill>
                  <a:srgbClr val="F4F4F4"/>
                </a:solidFill>
                <a:latin typeface="Muli Semi-Bold"/>
                <a:hlinkClick r:id="rId2" action="ppaction://hlinksldjump"/>
              </a:rPr>
              <a:t>Quay lại Trang Chương trình</a:t>
            </a:r>
          </a:p>
        </p:txBody>
      </p:sp>
      <p:pic>
        <p:nvPicPr>
          <p:cNvPr id="17412" name="Picture 4" descr="WS-C2960X-24TS-L">
            <a:extLst>
              <a:ext uri="{FF2B5EF4-FFF2-40B4-BE49-F238E27FC236}">
                <a16:creationId xmlns:a16="http://schemas.microsoft.com/office/drawing/2014/main" id="{C5A437D9-178C-3E12-D74E-A0CF11AA85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832" b="31108"/>
          <a:stretch/>
        </p:blipFill>
        <p:spPr bwMode="auto">
          <a:xfrm>
            <a:off x="10954167" y="4998191"/>
            <a:ext cx="5733172" cy="2010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905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0942" y="-28575"/>
            <a:ext cx="11251541" cy="1174335"/>
          </a:xfrm>
          <a:prstGeom prst="rect">
            <a:avLst/>
          </a:prstGeom>
        </p:spPr>
        <p:txBody>
          <a:bodyPr lIns="0" tIns="0" rIns="0" bIns="0" rtlCol="0" anchor="t">
            <a:spAutoFit/>
          </a:bodyPr>
          <a:lstStyle/>
          <a:p>
            <a:pPr>
              <a:lnSpc>
                <a:spcPts val="1280"/>
              </a:lnSpc>
            </a:pPr>
            <a:endParaRPr lang="en-US"/>
          </a:p>
          <a:p>
            <a:pPr>
              <a:lnSpc>
                <a:spcPts val="8221"/>
              </a:lnSpc>
            </a:pPr>
            <a:r>
              <a:rPr lang="en-US" sz="6324">
                <a:solidFill>
                  <a:srgbClr val="A4E473"/>
                </a:solidFill>
                <a:latin typeface="Muli Bold"/>
              </a:rPr>
              <a:t>a. Giới thiệu tổng quan</a:t>
            </a:r>
          </a:p>
        </p:txBody>
      </p:sp>
      <p:pic>
        <p:nvPicPr>
          <p:cNvPr id="8" name="Picture 7" descr="A diagram of a cloud networkDescription automatically generated">
            <a:extLst>
              <a:ext uri="{FF2B5EF4-FFF2-40B4-BE49-F238E27FC236}">
                <a16:creationId xmlns:a16="http://schemas.microsoft.com/office/drawing/2014/main" id="{60A07463-4A9F-619D-CAC1-9306158A67DC}"/>
              </a:ext>
            </a:extLst>
          </p:cNvPr>
          <p:cNvPicPr>
            <a:picLocks noChangeAspect="1"/>
          </p:cNvPicPr>
          <p:nvPr/>
        </p:nvPicPr>
        <p:blipFill rotWithShape="1">
          <a:blip r:embed="rId2">
            <a:extLst>
              <a:ext uri="{28A0092B-C50C-407E-A947-70E740481C1C}">
                <a14:useLocalDpi xmlns:a14="http://schemas.microsoft.com/office/drawing/2010/main" val="0"/>
              </a:ext>
            </a:extLst>
          </a:blip>
          <a:srcRect t="5575"/>
          <a:stretch/>
        </p:blipFill>
        <p:spPr bwMode="auto">
          <a:xfrm>
            <a:off x="5282573" y="1257300"/>
            <a:ext cx="6110340" cy="4798894"/>
          </a:xfrm>
          <a:prstGeom prst="rect">
            <a:avLst/>
          </a:prstGeom>
          <a:noFill/>
          <a:ln>
            <a:noFill/>
          </a:ln>
        </p:spPr>
      </p:pic>
      <p:sp>
        <p:nvSpPr>
          <p:cNvPr id="5" name="TextBox 5">
            <a:extLst>
              <a:ext uri="{FF2B5EF4-FFF2-40B4-BE49-F238E27FC236}">
                <a16:creationId xmlns:a16="http://schemas.microsoft.com/office/drawing/2014/main" id="{ACE29C30-A796-8904-15F3-A1C7CCDFC137}"/>
              </a:ext>
            </a:extLst>
          </p:cNvPr>
          <p:cNvSpPr txBox="1"/>
          <p:nvPr/>
        </p:nvSpPr>
        <p:spPr>
          <a:xfrm>
            <a:off x="685800" y="6084231"/>
            <a:ext cx="15759407" cy="3943515"/>
          </a:xfrm>
          <a:prstGeom prst="rect">
            <a:avLst/>
          </a:prstGeom>
        </p:spPr>
        <p:txBody>
          <a:bodyPr wrap="square" lIns="0" tIns="0" rIns="0" bIns="0" rtlCol="0" anchor="t">
            <a:spAutoFit/>
          </a:bodyPr>
          <a:lstStyle/>
          <a:p>
            <a:pPr>
              <a:lnSpc>
                <a:spcPts val="3079"/>
              </a:lnSpc>
              <a:spcBef>
                <a:spcPct val="0"/>
              </a:spcBef>
            </a:pPr>
            <a:r>
              <a:rPr lang="en-US" sz="3000">
                <a:solidFill>
                  <a:srgbClr val="3F5B72"/>
                </a:solidFill>
                <a:latin typeface="Muli Bold"/>
              </a:rPr>
              <a:t>- Trụ sở chính C</a:t>
            </a:r>
            <a:r>
              <a:rPr lang="vi-VN" sz="3000">
                <a:solidFill>
                  <a:srgbClr val="3F5B72"/>
                </a:solidFill>
                <a:latin typeface="Muli Bold"/>
              </a:rPr>
              <a:t>ó 2 tòa nhà: </a:t>
            </a:r>
            <a:endParaRPr lang="en-US" sz="3000">
              <a:solidFill>
                <a:srgbClr val="3F5B72"/>
              </a:solidFill>
              <a:latin typeface="Muli Bold"/>
            </a:endParaRPr>
          </a:p>
          <a:p>
            <a:pPr>
              <a:lnSpc>
                <a:spcPts val="3079"/>
              </a:lnSpc>
              <a:spcBef>
                <a:spcPct val="0"/>
              </a:spcBef>
            </a:pPr>
            <a:endParaRPr lang="en-US" sz="3000">
              <a:solidFill>
                <a:srgbClr val="3F5B72"/>
              </a:solidFill>
              <a:latin typeface="Muli Bold"/>
            </a:endParaRPr>
          </a:p>
          <a:p>
            <a:pPr>
              <a:lnSpc>
                <a:spcPts val="3079"/>
              </a:lnSpc>
              <a:spcBef>
                <a:spcPct val="0"/>
              </a:spcBef>
            </a:pPr>
            <a:r>
              <a:rPr lang="vi-VN" sz="3000">
                <a:solidFill>
                  <a:srgbClr val="3F5B72"/>
                </a:solidFill>
                <a:latin typeface="Muli Bold"/>
              </a:rPr>
              <a:t>+ Tòa nhà 5 tầng gồm văn phòng các phòng ban và trung tâm dữ liệu của Trường </a:t>
            </a:r>
            <a:endParaRPr lang="en-US" sz="3000">
              <a:solidFill>
                <a:srgbClr val="3F5B72"/>
              </a:solidFill>
              <a:latin typeface="Muli Bold"/>
            </a:endParaRPr>
          </a:p>
          <a:p>
            <a:pPr>
              <a:lnSpc>
                <a:spcPts val="3079"/>
              </a:lnSpc>
              <a:spcBef>
                <a:spcPct val="0"/>
              </a:spcBef>
            </a:pPr>
            <a:endParaRPr lang="en-US" sz="3000">
              <a:solidFill>
                <a:srgbClr val="3F5B72"/>
              </a:solidFill>
              <a:latin typeface="Muli Bold"/>
            </a:endParaRPr>
          </a:p>
          <a:p>
            <a:pPr>
              <a:lnSpc>
                <a:spcPts val="3079"/>
              </a:lnSpc>
              <a:spcBef>
                <a:spcPct val="0"/>
              </a:spcBef>
            </a:pPr>
            <a:r>
              <a:rPr lang="en-US" sz="3000">
                <a:solidFill>
                  <a:srgbClr val="3F5B72"/>
                </a:solidFill>
                <a:latin typeface="Muli Bold"/>
              </a:rPr>
              <a:t>+</a:t>
            </a:r>
            <a:r>
              <a:rPr lang="vi-VN" sz="3000">
                <a:solidFill>
                  <a:srgbClr val="3F5B72"/>
                </a:solidFill>
                <a:latin typeface="Muli Bold"/>
              </a:rPr>
              <a:t> Tòa nhà 12 tầng còn lại là các phòng học và phòng thực hành.</a:t>
            </a:r>
            <a:endParaRPr lang="en-US" sz="3000">
              <a:solidFill>
                <a:srgbClr val="3F5B72"/>
              </a:solidFill>
              <a:latin typeface="Muli Bold"/>
            </a:endParaRPr>
          </a:p>
          <a:p>
            <a:pPr>
              <a:lnSpc>
                <a:spcPts val="3079"/>
              </a:lnSpc>
              <a:spcBef>
                <a:spcPct val="0"/>
              </a:spcBef>
            </a:pPr>
            <a:endParaRPr lang="en-US" sz="3000">
              <a:solidFill>
                <a:srgbClr val="3F5B72"/>
              </a:solidFill>
              <a:latin typeface="Muli Bold"/>
            </a:endParaRPr>
          </a:p>
          <a:p>
            <a:pPr>
              <a:lnSpc>
                <a:spcPts val="3079"/>
              </a:lnSpc>
              <a:spcBef>
                <a:spcPct val="0"/>
              </a:spcBef>
            </a:pPr>
            <a:r>
              <a:rPr lang="en-US" sz="3000">
                <a:solidFill>
                  <a:srgbClr val="3F5B72"/>
                </a:solidFill>
                <a:latin typeface="Muli Bold"/>
              </a:rPr>
              <a:t>- Chi nhánh quận 3: N</a:t>
            </a:r>
            <a:r>
              <a:rPr lang="vi-VN" sz="3000">
                <a:solidFill>
                  <a:srgbClr val="3F5B72"/>
                </a:solidFill>
                <a:latin typeface="Muli Bold"/>
              </a:rPr>
              <a:t>ơi tổ chức các hoạt động đào tạo từ xa và các lớp học ngoài giờ hành chính.</a:t>
            </a:r>
            <a:endParaRPr lang="en-US" sz="2199">
              <a:solidFill>
                <a:srgbClr val="3F5B72"/>
              </a:solidFill>
              <a:latin typeface="Muli Bold"/>
            </a:endParaRPr>
          </a:p>
          <a:p>
            <a:pPr>
              <a:lnSpc>
                <a:spcPts val="3079"/>
              </a:lnSpc>
              <a:spcBef>
                <a:spcPct val="0"/>
              </a:spcBef>
            </a:pPr>
            <a:endParaRPr lang="vi-VN" sz="3000">
              <a:solidFill>
                <a:srgbClr val="3F5B72"/>
              </a:solidFill>
              <a:latin typeface="Muli Bold"/>
            </a:endParaRPr>
          </a:p>
          <a:p>
            <a:pPr>
              <a:lnSpc>
                <a:spcPts val="3079"/>
              </a:lnSpc>
              <a:spcBef>
                <a:spcPct val="0"/>
              </a:spcBef>
            </a:pPr>
            <a:endParaRPr lang="en-US" sz="2199">
              <a:solidFill>
                <a:srgbClr val="3F5B72"/>
              </a:solidFill>
              <a:latin typeface="Muli Bold"/>
            </a:endParaRPr>
          </a:p>
        </p:txBody>
      </p:sp>
    </p:spTree>
    <p:extLst>
      <p:ext uri="{BB962C8B-B14F-4D97-AF65-F5344CB8AC3E}">
        <p14:creationId xmlns:p14="http://schemas.microsoft.com/office/powerpoint/2010/main" val="3605712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605699" y="4343772"/>
            <a:ext cx="7784114" cy="3318857"/>
            <a:chOff x="0" y="0"/>
            <a:chExt cx="1213820" cy="517528"/>
          </a:xfrm>
        </p:grpSpPr>
        <p:sp>
          <p:nvSpPr>
            <p:cNvPr id="3" name="Freeform 3"/>
            <p:cNvSpPr/>
            <p:nvPr/>
          </p:nvSpPr>
          <p:spPr>
            <a:xfrm>
              <a:off x="0" y="0"/>
              <a:ext cx="1213820" cy="517528"/>
            </a:xfrm>
            <a:custGeom>
              <a:avLst/>
              <a:gdLst/>
              <a:ahLst/>
              <a:cxnLst/>
              <a:rect l="l" t="t" r="r" b="b"/>
              <a:pathLst>
                <a:path w="1213820" h="517528">
                  <a:moveTo>
                    <a:pt x="0" y="0"/>
                  </a:moveTo>
                  <a:lnTo>
                    <a:pt x="1213820" y="0"/>
                  </a:lnTo>
                  <a:lnTo>
                    <a:pt x="1213820" y="517528"/>
                  </a:lnTo>
                  <a:lnTo>
                    <a:pt x="0" y="517528"/>
                  </a:lnTo>
                  <a:close/>
                </a:path>
              </a:pathLst>
            </a:custGeom>
            <a:solidFill>
              <a:srgbClr val="F4F4F4"/>
            </a:solidFill>
          </p:spPr>
          <p:txBody>
            <a:bodyPr/>
            <a:lstStyle/>
            <a:p>
              <a:endParaRPr lang="en-US"/>
            </a:p>
          </p:txBody>
        </p:sp>
        <p:sp>
          <p:nvSpPr>
            <p:cNvPr id="4" name="TextBox 4"/>
            <p:cNvSpPr txBox="1"/>
            <p:nvPr/>
          </p:nvSpPr>
          <p:spPr>
            <a:xfrm>
              <a:off x="0" y="-38100"/>
              <a:ext cx="1213820" cy="555628"/>
            </a:xfrm>
            <a:prstGeom prst="rect">
              <a:avLst/>
            </a:prstGeom>
          </p:spPr>
          <p:txBody>
            <a:bodyPr lIns="254000" tIns="254000" rIns="254000" bIns="254000" rtlCol="0" anchor="ctr"/>
            <a:lstStyle/>
            <a:p>
              <a:pPr>
                <a:lnSpc>
                  <a:spcPts val="5199"/>
                </a:lnSpc>
              </a:pPr>
              <a:r>
                <a:rPr lang="en-US" sz="3999">
                  <a:solidFill>
                    <a:srgbClr val="000000"/>
                  </a:solidFill>
                  <a:latin typeface="Muli Ultra-Bold"/>
                </a:rPr>
                <a:t>8. Access Point: Aruba Instant On AP11</a:t>
              </a:r>
            </a:p>
          </p:txBody>
        </p:sp>
      </p:grpSp>
      <p:grpSp>
        <p:nvGrpSpPr>
          <p:cNvPr id="5" name="Group 5"/>
          <p:cNvGrpSpPr/>
          <p:nvPr/>
        </p:nvGrpSpPr>
        <p:grpSpPr>
          <a:xfrm rot="-10800000">
            <a:off x="-2915828" y="-3678236"/>
            <a:ext cx="12804984" cy="6226137"/>
            <a:chOff x="0" y="0"/>
            <a:chExt cx="11048529" cy="5372100"/>
          </a:xfrm>
        </p:grpSpPr>
        <p:sp>
          <p:nvSpPr>
            <p:cNvPr id="6" name="Freeform 6"/>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endParaRPr lang="en-US"/>
            </a:p>
          </p:txBody>
        </p:sp>
      </p:grpSp>
      <p:grpSp>
        <p:nvGrpSpPr>
          <p:cNvPr id="7" name="Group 7"/>
          <p:cNvGrpSpPr/>
          <p:nvPr/>
        </p:nvGrpSpPr>
        <p:grpSpPr>
          <a:xfrm>
            <a:off x="8611724" y="-865713"/>
            <a:ext cx="2695438" cy="2334501"/>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endParaRPr lang="en-US"/>
            </a:p>
          </p:txBody>
        </p:sp>
      </p:grpSp>
      <p:grpSp>
        <p:nvGrpSpPr>
          <p:cNvPr id="9" name="Group 9"/>
          <p:cNvGrpSpPr/>
          <p:nvPr/>
        </p:nvGrpSpPr>
        <p:grpSpPr>
          <a:xfrm>
            <a:off x="10896706" y="4343772"/>
            <a:ext cx="5848094" cy="3318857"/>
            <a:chOff x="0" y="0"/>
            <a:chExt cx="911926" cy="517528"/>
          </a:xfrm>
        </p:grpSpPr>
        <p:sp>
          <p:nvSpPr>
            <p:cNvPr id="10" name="Freeform 10"/>
            <p:cNvSpPr/>
            <p:nvPr/>
          </p:nvSpPr>
          <p:spPr>
            <a:xfrm>
              <a:off x="0" y="0"/>
              <a:ext cx="911926" cy="517528"/>
            </a:xfrm>
            <a:custGeom>
              <a:avLst/>
              <a:gdLst/>
              <a:ahLst/>
              <a:cxnLst/>
              <a:rect l="l" t="t" r="r" b="b"/>
              <a:pathLst>
                <a:path w="911926" h="517528">
                  <a:moveTo>
                    <a:pt x="0" y="0"/>
                  </a:moveTo>
                  <a:lnTo>
                    <a:pt x="911926" y="0"/>
                  </a:lnTo>
                  <a:lnTo>
                    <a:pt x="911926" y="517528"/>
                  </a:lnTo>
                  <a:lnTo>
                    <a:pt x="0" y="517528"/>
                  </a:lnTo>
                  <a:close/>
                </a:path>
              </a:pathLst>
            </a:custGeom>
            <a:solidFill>
              <a:srgbClr val="F4F4F4"/>
            </a:solidFill>
          </p:spPr>
          <p:txBody>
            <a:bodyPr/>
            <a:lstStyle/>
            <a:p>
              <a:endParaRPr lang="en-US"/>
            </a:p>
          </p:txBody>
        </p:sp>
        <p:sp>
          <p:nvSpPr>
            <p:cNvPr id="11" name="TextBox 11"/>
            <p:cNvSpPr txBox="1"/>
            <p:nvPr/>
          </p:nvSpPr>
          <p:spPr>
            <a:xfrm>
              <a:off x="0" y="-38100"/>
              <a:ext cx="911926" cy="555628"/>
            </a:xfrm>
            <a:prstGeom prst="rect">
              <a:avLst/>
            </a:prstGeom>
          </p:spPr>
          <p:txBody>
            <a:bodyPr lIns="254000" tIns="254000" rIns="254000" bIns="254000" rtlCol="0" anchor="ctr"/>
            <a:lstStyle/>
            <a:p>
              <a:pPr algn="ctr">
                <a:lnSpc>
                  <a:spcPts val="5199"/>
                </a:lnSpc>
              </a:pPr>
              <a:endParaRPr/>
            </a:p>
          </p:txBody>
        </p:sp>
      </p:grpSp>
      <p:sp>
        <p:nvSpPr>
          <p:cNvPr id="13" name="TextBox 13"/>
          <p:cNvSpPr txBox="1"/>
          <p:nvPr/>
        </p:nvSpPr>
        <p:spPr>
          <a:xfrm>
            <a:off x="582903" y="253913"/>
            <a:ext cx="7752807" cy="1677352"/>
          </a:xfrm>
          <a:prstGeom prst="rect">
            <a:avLst/>
          </a:prstGeom>
        </p:spPr>
        <p:txBody>
          <a:bodyPr lIns="0" tIns="0" rIns="0" bIns="0" rtlCol="0" anchor="t">
            <a:spAutoFit/>
          </a:bodyPr>
          <a:lstStyle/>
          <a:p>
            <a:pPr marL="0" lvl="0" indent="0">
              <a:lnSpc>
                <a:spcPts val="6727"/>
              </a:lnSpc>
              <a:spcBef>
                <a:spcPct val="0"/>
              </a:spcBef>
            </a:pPr>
            <a:r>
              <a:rPr lang="en-US" sz="5175" spc="-51">
                <a:solidFill>
                  <a:srgbClr val="000000"/>
                </a:solidFill>
                <a:latin typeface="Muli Bold"/>
              </a:rPr>
              <a:t>b. Các thiết bị dùng trong hệ thống</a:t>
            </a:r>
          </a:p>
        </p:txBody>
      </p:sp>
      <p:sp>
        <p:nvSpPr>
          <p:cNvPr id="14" name="TextBox 14"/>
          <p:cNvSpPr txBox="1"/>
          <p:nvPr/>
        </p:nvSpPr>
        <p:spPr>
          <a:xfrm>
            <a:off x="1605699" y="7948380"/>
            <a:ext cx="8147901" cy="2082943"/>
          </a:xfrm>
          <a:prstGeom prst="rect">
            <a:avLst/>
          </a:prstGeom>
        </p:spPr>
        <p:txBody>
          <a:bodyPr wrap="square" lIns="0" tIns="0" rIns="0" bIns="0" rtlCol="0" anchor="t">
            <a:spAutoFit/>
          </a:bodyPr>
          <a:lstStyle/>
          <a:p>
            <a:pPr>
              <a:lnSpc>
                <a:spcPts val="3324"/>
              </a:lnSpc>
            </a:pPr>
            <a:r>
              <a:rPr lang="en-US" sz="2374">
                <a:solidFill>
                  <a:srgbClr val="F4F4F4"/>
                </a:solidFill>
                <a:latin typeface="Muli"/>
              </a:rPr>
              <a:t>- Hỗ trợ công nghệ Wave 2, MU-MIMO 2x2:2, </a:t>
            </a:r>
          </a:p>
          <a:p>
            <a:pPr>
              <a:lnSpc>
                <a:spcPts val="3324"/>
              </a:lnSpc>
            </a:pPr>
            <a:r>
              <a:rPr lang="en-US" sz="2374">
                <a:solidFill>
                  <a:srgbClr val="F4F4F4"/>
                </a:solidFill>
                <a:latin typeface="Muli"/>
              </a:rPr>
              <a:t>- Công suất phát với hai băng tần là 2.4 GHz (300Mpbs, Wifi 4) và 5 GHz (867Mbps, Wifi 5). </a:t>
            </a:r>
          </a:p>
          <a:p>
            <a:pPr>
              <a:lnSpc>
                <a:spcPts val="3324"/>
              </a:lnSpc>
            </a:pPr>
            <a:r>
              <a:rPr lang="en-US" sz="2374">
                <a:solidFill>
                  <a:srgbClr val="F4F4F4"/>
                </a:solidFill>
                <a:latin typeface="Muli"/>
              </a:rPr>
              <a:t>- Hỗ trợ tính năng clustering.</a:t>
            </a:r>
          </a:p>
          <a:p>
            <a:pPr>
              <a:lnSpc>
                <a:spcPts val="3324"/>
              </a:lnSpc>
            </a:pPr>
            <a:endParaRPr lang="en-US" sz="2374">
              <a:solidFill>
                <a:srgbClr val="F4F4F4"/>
              </a:solidFill>
              <a:latin typeface="Muli"/>
            </a:endParaRPr>
          </a:p>
        </p:txBody>
      </p:sp>
      <p:sp>
        <p:nvSpPr>
          <p:cNvPr id="15" name="TextBox 15"/>
          <p:cNvSpPr txBox="1"/>
          <p:nvPr/>
        </p:nvSpPr>
        <p:spPr>
          <a:xfrm>
            <a:off x="14467718" y="1165282"/>
            <a:ext cx="2942183" cy="271145"/>
          </a:xfrm>
          <a:prstGeom prst="rect">
            <a:avLst/>
          </a:prstGeom>
        </p:spPr>
        <p:txBody>
          <a:bodyPr lIns="0" tIns="0" rIns="0" bIns="0" rtlCol="0" anchor="t">
            <a:spAutoFit/>
          </a:bodyPr>
          <a:lstStyle/>
          <a:p>
            <a:pPr algn="r">
              <a:lnSpc>
                <a:spcPts val="2380"/>
              </a:lnSpc>
              <a:spcBef>
                <a:spcPct val="0"/>
              </a:spcBef>
            </a:pPr>
            <a:r>
              <a:rPr lang="en-US" sz="1700" u="sng">
                <a:solidFill>
                  <a:srgbClr val="F4F4F4"/>
                </a:solidFill>
                <a:latin typeface="Muli Semi-Bold"/>
                <a:hlinkClick r:id="rId2" action="ppaction://hlinksldjump"/>
              </a:rPr>
              <a:t>Quay lại Trang Chương trình</a:t>
            </a:r>
          </a:p>
        </p:txBody>
      </p:sp>
      <p:pic>
        <p:nvPicPr>
          <p:cNvPr id="19462" name="Picture 6" descr="Thiết Bị Phát WiFi Aruba Instant On AP11 Chính Hãng, Giá Tốt">
            <a:extLst>
              <a:ext uri="{FF2B5EF4-FFF2-40B4-BE49-F238E27FC236}">
                <a16:creationId xmlns:a16="http://schemas.microsoft.com/office/drawing/2014/main" id="{30730116-7BE7-9BBB-C9BA-09431BE0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68200" y="4343772"/>
            <a:ext cx="3342164" cy="32858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605699" y="4343772"/>
            <a:ext cx="7784114" cy="3318857"/>
            <a:chOff x="0" y="0"/>
            <a:chExt cx="1213820" cy="517528"/>
          </a:xfrm>
        </p:grpSpPr>
        <p:sp>
          <p:nvSpPr>
            <p:cNvPr id="3" name="Freeform 3"/>
            <p:cNvSpPr/>
            <p:nvPr/>
          </p:nvSpPr>
          <p:spPr>
            <a:xfrm>
              <a:off x="0" y="0"/>
              <a:ext cx="1213820" cy="517528"/>
            </a:xfrm>
            <a:custGeom>
              <a:avLst/>
              <a:gdLst/>
              <a:ahLst/>
              <a:cxnLst/>
              <a:rect l="l" t="t" r="r" b="b"/>
              <a:pathLst>
                <a:path w="1213820" h="517528">
                  <a:moveTo>
                    <a:pt x="0" y="0"/>
                  </a:moveTo>
                  <a:lnTo>
                    <a:pt x="1213820" y="0"/>
                  </a:lnTo>
                  <a:lnTo>
                    <a:pt x="1213820" y="517528"/>
                  </a:lnTo>
                  <a:lnTo>
                    <a:pt x="0" y="517528"/>
                  </a:lnTo>
                  <a:close/>
                </a:path>
              </a:pathLst>
            </a:custGeom>
            <a:solidFill>
              <a:srgbClr val="F4F4F4"/>
            </a:solidFill>
          </p:spPr>
          <p:txBody>
            <a:bodyPr/>
            <a:lstStyle/>
            <a:p>
              <a:endParaRPr lang="en-US"/>
            </a:p>
          </p:txBody>
        </p:sp>
        <p:sp>
          <p:nvSpPr>
            <p:cNvPr id="4" name="TextBox 4"/>
            <p:cNvSpPr txBox="1"/>
            <p:nvPr/>
          </p:nvSpPr>
          <p:spPr>
            <a:xfrm>
              <a:off x="0" y="-38100"/>
              <a:ext cx="1213820" cy="555628"/>
            </a:xfrm>
            <a:prstGeom prst="rect">
              <a:avLst/>
            </a:prstGeom>
          </p:spPr>
          <p:txBody>
            <a:bodyPr lIns="254000" tIns="254000" rIns="254000" bIns="254000" rtlCol="0" anchor="ctr"/>
            <a:lstStyle/>
            <a:p>
              <a:pPr>
                <a:lnSpc>
                  <a:spcPts val="5199"/>
                </a:lnSpc>
              </a:pPr>
              <a:r>
                <a:rPr lang="en-US" sz="3999">
                  <a:solidFill>
                    <a:srgbClr val="000000"/>
                  </a:solidFill>
                  <a:latin typeface="Muli Ultra-Bold"/>
                </a:rPr>
                <a:t>9.</a:t>
              </a:r>
              <a:r>
                <a:rPr lang="vi-VN" sz="3999">
                  <a:solidFill>
                    <a:srgbClr val="000000"/>
                  </a:solidFill>
                  <a:latin typeface="Muli Ultra-Bold"/>
                </a:rPr>
                <a:t> Bộ Lưu Điện UPS</a:t>
              </a:r>
            </a:p>
            <a:p>
              <a:pPr>
                <a:lnSpc>
                  <a:spcPts val="5199"/>
                </a:lnSpc>
              </a:pPr>
              <a:r>
                <a:rPr lang="vi-VN" sz="3999">
                  <a:solidFill>
                    <a:srgbClr val="000000"/>
                  </a:solidFill>
                  <a:latin typeface="Muli Ultra-Bold"/>
                </a:rPr>
                <a:t>PROLINK PRO902WS -</a:t>
              </a:r>
            </a:p>
            <a:p>
              <a:pPr>
                <a:lnSpc>
                  <a:spcPts val="5199"/>
                </a:lnSpc>
              </a:pPr>
              <a:r>
                <a:rPr lang="vi-VN" sz="3999">
                  <a:solidFill>
                    <a:srgbClr val="000000"/>
                  </a:solidFill>
                  <a:latin typeface="Muli Ultra-Bold"/>
                </a:rPr>
                <a:t>2KVA</a:t>
              </a:r>
              <a:endParaRPr lang="en-US" sz="3999">
                <a:solidFill>
                  <a:srgbClr val="000000"/>
                </a:solidFill>
                <a:latin typeface="Muli Ultra-Bold"/>
              </a:endParaRPr>
            </a:p>
          </p:txBody>
        </p:sp>
      </p:grpSp>
      <p:grpSp>
        <p:nvGrpSpPr>
          <p:cNvPr id="5" name="Group 5"/>
          <p:cNvGrpSpPr/>
          <p:nvPr/>
        </p:nvGrpSpPr>
        <p:grpSpPr>
          <a:xfrm rot="-10800000">
            <a:off x="-2915828" y="-3678236"/>
            <a:ext cx="12804984" cy="6226137"/>
            <a:chOff x="0" y="0"/>
            <a:chExt cx="11048529" cy="5372100"/>
          </a:xfrm>
        </p:grpSpPr>
        <p:sp>
          <p:nvSpPr>
            <p:cNvPr id="6" name="Freeform 6"/>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endParaRPr lang="en-US"/>
            </a:p>
          </p:txBody>
        </p:sp>
      </p:grpSp>
      <p:grpSp>
        <p:nvGrpSpPr>
          <p:cNvPr id="7" name="Group 7"/>
          <p:cNvGrpSpPr/>
          <p:nvPr/>
        </p:nvGrpSpPr>
        <p:grpSpPr>
          <a:xfrm>
            <a:off x="8611724" y="-865713"/>
            <a:ext cx="2695438" cy="2334501"/>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endParaRPr lang="en-US"/>
            </a:p>
          </p:txBody>
        </p:sp>
      </p:grpSp>
      <p:grpSp>
        <p:nvGrpSpPr>
          <p:cNvPr id="9" name="Group 9"/>
          <p:cNvGrpSpPr/>
          <p:nvPr/>
        </p:nvGrpSpPr>
        <p:grpSpPr>
          <a:xfrm>
            <a:off x="10896706" y="4343772"/>
            <a:ext cx="5848094" cy="3318857"/>
            <a:chOff x="0" y="0"/>
            <a:chExt cx="911926" cy="517528"/>
          </a:xfrm>
        </p:grpSpPr>
        <p:sp>
          <p:nvSpPr>
            <p:cNvPr id="10" name="Freeform 10"/>
            <p:cNvSpPr/>
            <p:nvPr/>
          </p:nvSpPr>
          <p:spPr>
            <a:xfrm>
              <a:off x="0" y="0"/>
              <a:ext cx="911926" cy="517528"/>
            </a:xfrm>
            <a:custGeom>
              <a:avLst/>
              <a:gdLst/>
              <a:ahLst/>
              <a:cxnLst/>
              <a:rect l="l" t="t" r="r" b="b"/>
              <a:pathLst>
                <a:path w="911926" h="517528">
                  <a:moveTo>
                    <a:pt x="0" y="0"/>
                  </a:moveTo>
                  <a:lnTo>
                    <a:pt x="911926" y="0"/>
                  </a:lnTo>
                  <a:lnTo>
                    <a:pt x="911926" y="517528"/>
                  </a:lnTo>
                  <a:lnTo>
                    <a:pt x="0" y="517528"/>
                  </a:lnTo>
                  <a:close/>
                </a:path>
              </a:pathLst>
            </a:custGeom>
            <a:solidFill>
              <a:srgbClr val="F4F4F4"/>
            </a:solidFill>
          </p:spPr>
          <p:txBody>
            <a:bodyPr/>
            <a:lstStyle/>
            <a:p>
              <a:endParaRPr lang="en-US"/>
            </a:p>
          </p:txBody>
        </p:sp>
        <p:sp>
          <p:nvSpPr>
            <p:cNvPr id="11" name="TextBox 11"/>
            <p:cNvSpPr txBox="1"/>
            <p:nvPr/>
          </p:nvSpPr>
          <p:spPr>
            <a:xfrm>
              <a:off x="0" y="-38100"/>
              <a:ext cx="911926" cy="555628"/>
            </a:xfrm>
            <a:prstGeom prst="rect">
              <a:avLst/>
            </a:prstGeom>
          </p:spPr>
          <p:txBody>
            <a:bodyPr lIns="254000" tIns="254000" rIns="254000" bIns="254000" rtlCol="0" anchor="ctr"/>
            <a:lstStyle/>
            <a:p>
              <a:pPr algn="ctr">
                <a:lnSpc>
                  <a:spcPts val="5199"/>
                </a:lnSpc>
              </a:pPr>
              <a:endParaRPr/>
            </a:p>
          </p:txBody>
        </p:sp>
      </p:grpSp>
      <p:sp>
        <p:nvSpPr>
          <p:cNvPr id="13" name="TextBox 13"/>
          <p:cNvSpPr txBox="1"/>
          <p:nvPr/>
        </p:nvSpPr>
        <p:spPr>
          <a:xfrm>
            <a:off x="582903" y="253913"/>
            <a:ext cx="7752807" cy="1677352"/>
          </a:xfrm>
          <a:prstGeom prst="rect">
            <a:avLst/>
          </a:prstGeom>
        </p:spPr>
        <p:txBody>
          <a:bodyPr lIns="0" tIns="0" rIns="0" bIns="0" rtlCol="0" anchor="t">
            <a:spAutoFit/>
          </a:bodyPr>
          <a:lstStyle/>
          <a:p>
            <a:pPr marL="0" lvl="0" indent="0">
              <a:lnSpc>
                <a:spcPts val="6727"/>
              </a:lnSpc>
              <a:spcBef>
                <a:spcPct val="0"/>
              </a:spcBef>
            </a:pPr>
            <a:r>
              <a:rPr lang="en-US" sz="5175" spc="-51">
                <a:solidFill>
                  <a:srgbClr val="000000"/>
                </a:solidFill>
                <a:latin typeface="Muli Bold"/>
              </a:rPr>
              <a:t>b. Các thiết bị dùng trong hệ thống ???</a:t>
            </a:r>
          </a:p>
        </p:txBody>
      </p:sp>
      <p:sp>
        <p:nvSpPr>
          <p:cNvPr id="14" name="TextBox 14"/>
          <p:cNvSpPr txBox="1"/>
          <p:nvPr/>
        </p:nvSpPr>
        <p:spPr>
          <a:xfrm>
            <a:off x="1605699" y="7948380"/>
            <a:ext cx="7006025" cy="390171"/>
          </a:xfrm>
          <a:prstGeom prst="rect">
            <a:avLst/>
          </a:prstGeom>
        </p:spPr>
        <p:txBody>
          <a:bodyPr wrap="square" lIns="0" tIns="0" rIns="0" bIns="0" rtlCol="0" anchor="t">
            <a:spAutoFit/>
          </a:bodyPr>
          <a:lstStyle/>
          <a:p>
            <a:pPr>
              <a:lnSpc>
                <a:spcPts val="3324"/>
              </a:lnSpc>
            </a:pPr>
            <a:r>
              <a:rPr lang="vi-VN" sz="2374">
                <a:solidFill>
                  <a:srgbClr val="F4F4F4"/>
                </a:solidFill>
                <a:latin typeface="Muli"/>
              </a:rPr>
              <a:t>Duy trì ổn định nguồn cung cấp điện cho hệ thống</a:t>
            </a:r>
            <a:endParaRPr lang="en-US" sz="2374">
              <a:solidFill>
                <a:srgbClr val="F4F4F4"/>
              </a:solidFill>
              <a:latin typeface="Muli"/>
            </a:endParaRPr>
          </a:p>
        </p:txBody>
      </p:sp>
      <p:sp>
        <p:nvSpPr>
          <p:cNvPr id="15" name="TextBox 15"/>
          <p:cNvSpPr txBox="1"/>
          <p:nvPr/>
        </p:nvSpPr>
        <p:spPr>
          <a:xfrm>
            <a:off x="14467718" y="1165282"/>
            <a:ext cx="2942183" cy="271145"/>
          </a:xfrm>
          <a:prstGeom prst="rect">
            <a:avLst/>
          </a:prstGeom>
        </p:spPr>
        <p:txBody>
          <a:bodyPr lIns="0" tIns="0" rIns="0" bIns="0" rtlCol="0" anchor="t">
            <a:spAutoFit/>
          </a:bodyPr>
          <a:lstStyle/>
          <a:p>
            <a:pPr algn="r">
              <a:lnSpc>
                <a:spcPts val="2380"/>
              </a:lnSpc>
              <a:spcBef>
                <a:spcPct val="0"/>
              </a:spcBef>
            </a:pPr>
            <a:r>
              <a:rPr lang="en-US" sz="1700" u="sng">
                <a:solidFill>
                  <a:srgbClr val="F4F4F4"/>
                </a:solidFill>
                <a:latin typeface="Muli Semi-Bold"/>
                <a:hlinkClick r:id="rId2" action="ppaction://hlinksldjump"/>
              </a:rPr>
              <a:t>Quay lại Trang Chương trình</a:t>
            </a:r>
          </a:p>
        </p:txBody>
      </p:sp>
      <p:pic>
        <p:nvPicPr>
          <p:cNvPr id="18434" name="Picture 2" descr="Bộ lưu điện Prolink PRO902WS - Boluudien68.com">
            <a:extLst>
              <a:ext uri="{FF2B5EF4-FFF2-40B4-BE49-F238E27FC236}">
                <a16:creationId xmlns:a16="http://schemas.microsoft.com/office/drawing/2014/main" id="{8DB10432-BB13-55B8-84F1-11B4936C39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3" b="10413"/>
          <a:stretch/>
        </p:blipFill>
        <p:spPr bwMode="auto">
          <a:xfrm>
            <a:off x="11664362" y="4424861"/>
            <a:ext cx="4312782" cy="3156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696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605699" y="4343772"/>
            <a:ext cx="7784114" cy="3318857"/>
            <a:chOff x="0" y="0"/>
            <a:chExt cx="1213820" cy="517528"/>
          </a:xfrm>
        </p:grpSpPr>
        <p:sp>
          <p:nvSpPr>
            <p:cNvPr id="3" name="Freeform 3"/>
            <p:cNvSpPr/>
            <p:nvPr/>
          </p:nvSpPr>
          <p:spPr>
            <a:xfrm>
              <a:off x="0" y="0"/>
              <a:ext cx="1213820" cy="517528"/>
            </a:xfrm>
            <a:custGeom>
              <a:avLst/>
              <a:gdLst/>
              <a:ahLst/>
              <a:cxnLst/>
              <a:rect l="l" t="t" r="r" b="b"/>
              <a:pathLst>
                <a:path w="1213820" h="517528">
                  <a:moveTo>
                    <a:pt x="0" y="0"/>
                  </a:moveTo>
                  <a:lnTo>
                    <a:pt x="1213820" y="0"/>
                  </a:lnTo>
                  <a:lnTo>
                    <a:pt x="1213820" y="517528"/>
                  </a:lnTo>
                  <a:lnTo>
                    <a:pt x="0" y="517528"/>
                  </a:lnTo>
                  <a:close/>
                </a:path>
              </a:pathLst>
            </a:custGeom>
            <a:solidFill>
              <a:srgbClr val="F4F4F4"/>
            </a:solidFill>
          </p:spPr>
          <p:txBody>
            <a:bodyPr/>
            <a:lstStyle/>
            <a:p>
              <a:endParaRPr lang="en-US"/>
            </a:p>
          </p:txBody>
        </p:sp>
        <p:sp>
          <p:nvSpPr>
            <p:cNvPr id="4" name="TextBox 4"/>
            <p:cNvSpPr txBox="1"/>
            <p:nvPr/>
          </p:nvSpPr>
          <p:spPr>
            <a:xfrm>
              <a:off x="0" y="-38100"/>
              <a:ext cx="1213820" cy="555628"/>
            </a:xfrm>
            <a:prstGeom prst="rect">
              <a:avLst/>
            </a:prstGeom>
          </p:spPr>
          <p:txBody>
            <a:bodyPr lIns="254000" tIns="254000" rIns="254000" bIns="254000" rtlCol="0" anchor="ctr"/>
            <a:lstStyle/>
            <a:p>
              <a:pPr>
                <a:lnSpc>
                  <a:spcPts val="5199"/>
                </a:lnSpc>
              </a:pPr>
              <a:r>
                <a:rPr lang="en-US" sz="3999">
                  <a:solidFill>
                    <a:srgbClr val="000000"/>
                  </a:solidFill>
                  <a:latin typeface="Muli Ultra-Bold"/>
                </a:rPr>
                <a:t>1. Dịch vụ Internet Service Provider: Viettel Broadband</a:t>
              </a:r>
            </a:p>
          </p:txBody>
        </p:sp>
      </p:grpSp>
      <p:grpSp>
        <p:nvGrpSpPr>
          <p:cNvPr id="5" name="Group 5"/>
          <p:cNvGrpSpPr/>
          <p:nvPr/>
        </p:nvGrpSpPr>
        <p:grpSpPr>
          <a:xfrm rot="-10800000">
            <a:off x="-2915828" y="-3678236"/>
            <a:ext cx="12804984" cy="6226137"/>
            <a:chOff x="0" y="0"/>
            <a:chExt cx="11048529" cy="5372100"/>
          </a:xfrm>
        </p:grpSpPr>
        <p:sp>
          <p:nvSpPr>
            <p:cNvPr id="6" name="Freeform 6"/>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endParaRPr lang="en-US"/>
            </a:p>
          </p:txBody>
        </p:sp>
      </p:grpSp>
      <p:grpSp>
        <p:nvGrpSpPr>
          <p:cNvPr id="7" name="Group 7"/>
          <p:cNvGrpSpPr/>
          <p:nvPr/>
        </p:nvGrpSpPr>
        <p:grpSpPr>
          <a:xfrm>
            <a:off x="8611724" y="-865713"/>
            <a:ext cx="2695438" cy="2334501"/>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endParaRPr lang="en-US"/>
            </a:p>
          </p:txBody>
        </p:sp>
      </p:grpSp>
      <p:grpSp>
        <p:nvGrpSpPr>
          <p:cNvPr id="9" name="Group 9"/>
          <p:cNvGrpSpPr/>
          <p:nvPr/>
        </p:nvGrpSpPr>
        <p:grpSpPr>
          <a:xfrm>
            <a:off x="10896706" y="4343772"/>
            <a:ext cx="5848094" cy="3318857"/>
            <a:chOff x="0" y="0"/>
            <a:chExt cx="911926" cy="517528"/>
          </a:xfrm>
        </p:grpSpPr>
        <p:sp>
          <p:nvSpPr>
            <p:cNvPr id="10" name="Freeform 10"/>
            <p:cNvSpPr/>
            <p:nvPr/>
          </p:nvSpPr>
          <p:spPr>
            <a:xfrm>
              <a:off x="0" y="0"/>
              <a:ext cx="911926" cy="517528"/>
            </a:xfrm>
            <a:custGeom>
              <a:avLst/>
              <a:gdLst/>
              <a:ahLst/>
              <a:cxnLst/>
              <a:rect l="l" t="t" r="r" b="b"/>
              <a:pathLst>
                <a:path w="911926" h="517528">
                  <a:moveTo>
                    <a:pt x="0" y="0"/>
                  </a:moveTo>
                  <a:lnTo>
                    <a:pt x="911926" y="0"/>
                  </a:lnTo>
                  <a:lnTo>
                    <a:pt x="911926" y="517528"/>
                  </a:lnTo>
                  <a:lnTo>
                    <a:pt x="0" y="517528"/>
                  </a:lnTo>
                  <a:close/>
                </a:path>
              </a:pathLst>
            </a:custGeom>
            <a:solidFill>
              <a:srgbClr val="F4F4F4"/>
            </a:solidFill>
          </p:spPr>
          <p:txBody>
            <a:bodyPr/>
            <a:lstStyle/>
            <a:p>
              <a:endParaRPr lang="en-US"/>
            </a:p>
          </p:txBody>
        </p:sp>
        <p:sp>
          <p:nvSpPr>
            <p:cNvPr id="11" name="TextBox 11"/>
            <p:cNvSpPr txBox="1"/>
            <p:nvPr/>
          </p:nvSpPr>
          <p:spPr>
            <a:xfrm>
              <a:off x="0" y="-38100"/>
              <a:ext cx="911926" cy="555628"/>
            </a:xfrm>
            <a:prstGeom prst="rect">
              <a:avLst/>
            </a:prstGeom>
          </p:spPr>
          <p:txBody>
            <a:bodyPr lIns="254000" tIns="254000" rIns="254000" bIns="254000" rtlCol="0" anchor="ctr"/>
            <a:lstStyle/>
            <a:p>
              <a:pPr algn="ctr">
                <a:lnSpc>
                  <a:spcPts val="5199"/>
                </a:lnSpc>
              </a:pPr>
              <a:endParaRPr/>
            </a:p>
          </p:txBody>
        </p:sp>
      </p:grpSp>
      <p:sp>
        <p:nvSpPr>
          <p:cNvPr id="13" name="TextBox 13"/>
          <p:cNvSpPr txBox="1"/>
          <p:nvPr/>
        </p:nvSpPr>
        <p:spPr>
          <a:xfrm>
            <a:off x="582903" y="253913"/>
            <a:ext cx="7752807" cy="803040"/>
          </a:xfrm>
          <a:prstGeom prst="rect">
            <a:avLst/>
          </a:prstGeom>
        </p:spPr>
        <p:txBody>
          <a:bodyPr lIns="0" tIns="0" rIns="0" bIns="0" rtlCol="0" anchor="t">
            <a:spAutoFit/>
          </a:bodyPr>
          <a:lstStyle/>
          <a:p>
            <a:pPr marL="0" lvl="0" indent="0">
              <a:lnSpc>
                <a:spcPts val="6727"/>
              </a:lnSpc>
              <a:spcBef>
                <a:spcPct val="0"/>
              </a:spcBef>
            </a:pPr>
            <a:r>
              <a:rPr lang="en-US" sz="5175" spc="-51">
                <a:solidFill>
                  <a:srgbClr val="000000"/>
                </a:solidFill>
                <a:latin typeface="Muli Bold"/>
              </a:rPr>
              <a:t>c. Các dịch vụ cần thuê</a:t>
            </a:r>
          </a:p>
        </p:txBody>
      </p:sp>
      <p:sp>
        <p:nvSpPr>
          <p:cNvPr id="14" name="TextBox 14"/>
          <p:cNvSpPr txBox="1"/>
          <p:nvPr/>
        </p:nvSpPr>
        <p:spPr>
          <a:xfrm>
            <a:off x="1605699" y="7948380"/>
            <a:ext cx="5673311" cy="1236557"/>
          </a:xfrm>
          <a:prstGeom prst="rect">
            <a:avLst/>
          </a:prstGeom>
        </p:spPr>
        <p:txBody>
          <a:bodyPr lIns="0" tIns="0" rIns="0" bIns="0" rtlCol="0" anchor="t">
            <a:spAutoFit/>
          </a:bodyPr>
          <a:lstStyle/>
          <a:p>
            <a:pPr>
              <a:lnSpc>
                <a:spcPts val="3324"/>
              </a:lnSpc>
            </a:pPr>
            <a:r>
              <a:rPr lang="en-US" sz="2374">
                <a:solidFill>
                  <a:srgbClr val="F4F4F4"/>
                </a:solidFill>
                <a:latin typeface="Muli"/>
              </a:rPr>
              <a:t>- </a:t>
            </a:r>
            <a:r>
              <a:rPr lang="vi-VN" sz="2374">
                <a:solidFill>
                  <a:srgbClr val="F4F4F4"/>
                </a:solidFill>
                <a:latin typeface="Muli"/>
              </a:rPr>
              <a:t>Tốc Độ Cao</a:t>
            </a:r>
            <a:endParaRPr lang="en-US" sz="2374">
              <a:solidFill>
                <a:srgbClr val="F4F4F4"/>
              </a:solidFill>
              <a:latin typeface="Muli"/>
            </a:endParaRPr>
          </a:p>
          <a:p>
            <a:pPr>
              <a:lnSpc>
                <a:spcPts val="3324"/>
              </a:lnSpc>
            </a:pPr>
            <a:r>
              <a:rPr lang="en-US" sz="2374">
                <a:solidFill>
                  <a:srgbClr val="F4F4F4"/>
                </a:solidFill>
                <a:latin typeface="Muli"/>
              </a:rPr>
              <a:t>- </a:t>
            </a:r>
            <a:r>
              <a:rPr lang="vi-VN" sz="2374">
                <a:solidFill>
                  <a:srgbClr val="F4F4F4"/>
                </a:solidFill>
                <a:latin typeface="Muli"/>
              </a:rPr>
              <a:t>Phủ Sóng Rộng</a:t>
            </a:r>
          </a:p>
          <a:p>
            <a:pPr>
              <a:lnSpc>
                <a:spcPts val="3324"/>
              </a:lnSpc>
            </a:pPr>
            <a:r>
              <a:rPr lang="en-US" sz="2374">
                <a:solidFill>
                  <a:srgbClr val="F4F4F4"/>
                </a:solidFill>
                <a:latin typeface="Muli"/>
              </a:rPr>
              <a:t>- </a:t>
            </a:r>
            <a:r>
              <a:rPr lang="vi-VN" sz="2374">
                <a:solidFill>
                  <a:srgbClr val="F4F4F4"/>
                </a:solidFill>
                <a:latin typeface="Muli"/>
              </a:rPr>
              <a:t>Gói Cước Đa Dạng</a:t>
            </a:r>
            <a:endParaRPr lang="en-US" sz="2374">
              <a:solidFill>
                <a:srgbClr val="F4F4F4"/>
              </a:solidFill>
              <a:latin typeface="Muli"/>
            </a:endParaRPr>
          </a:p>
        </p:txBody>
      </p:sp>
      <p:sp>
        <p:nvSpPr>
          <p:cNvPr id="15" name="TextBox 15"/>
          <p:cNvSpPr txBox="1"/>
          <p:nvPr/>
        </p:nvSpPr>
        <p:spPr>
          <a:xfrm>
            <a:off x="14467718" y="1165282"/>
            <a:ext cx="2942183" cy="271145"/>
          </a:xfrm>
          <a:prstGeom prst="rect">
            <a:avLst/>
          </a:prstGeom>
        </p:spPr>
        <p:txBody>
          <a:bodyPr lIns="0" tIns="0" rIns="0" bIns="0" rtlCol="0" anchor="t">
            <a:spAutoFit/>
          </a:bodyPr>
          <a:lstStyle/>
          <a:p>
            <a:pPr algn="r">
              <a:lnSpc>
                <a:spcPts val="2380"/>
              </a:lnSpc>
              <a:spcBef>
                <a:spcPct val="0"/>
              </a:spcBef>
            </a:pPr>
            <a:r>
              <a:rPr lang="en-US" sz="1700" u="sng">
                <a:solidFill>
                  <a:srgbClr val="F4F4F4"/>
                </a:solidFill>
                <a:latin typeface="Muli Semi-Bold"/>
                <a:hlinkClick r:id="rId2" action="ppaction://hlinksldjump"/>
              </a:rPr>
              <a:t>Quay lại Trang Chương trình</a:t>
            </a:r>
          </a:p>
        </p:txBody>
      </p:sp>
      <p:pic>
        <p:nvPicPr>
          <p:cNvPr id="16" name="Picture 2">
            <a:extLst>
              <a:ext uri="{FF2B5EF4-FFF2-40B4-BE49-F238E27FC236}">
                <a16:creationId xmlns:a16="http://schemas.microsoft.com/office/drawing/2014/main" id="{69D0FDB1-2D08-BFC0-39A9-EAD041136F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0207"/>
          <a:stretch/>
        </p:blipFill>
        <p:spPr bwMode="auto">
          <a:xfrm>
            <a:off x="11077553" y="5448300"/>
            <a:ext cx="5486400" cy="132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955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605699" y="4343772"/>
            <a:ext cx="7784114" cy="3318857"/>
            <a:chOff x="0" y="0"/>
            <a:chExt cx="1213820" cy="517528"/>
          </a:xfrm>
        </p:grpSpPr>
        <p:sp>
          <p:nvSpPr>
            <p:cNvPr id="3" name="Freeform 3"/>
            <p:cNvSpPr/>
            <p:nvPr/>
          </p:nvSpPr>
          <p:spPr>
            <a:xfrm>
              <a:off x="0" y="0"/>
              <a:ext cx="1213820" cy="517528"/>
            </a:xfrm>
            <a:custGeom>
              <a:avLst/>
              <a:gdLst/>
              <a:ahLst/>
              <a:cxnLst/>
              <a:rect l="l" t="t" r="r" b="b"/>
              <a:pathLst>
                <a:path w="1213820" h="517528">
                  <a:moveTo>
                    <a:pt x="0" y="0"/>
                  </a:moveTo>
                  <a:lnTo>
                    <a:pt x="1213820" y="0"/>
                  </a:lnTo>
                  <a:lnTo>
                    <a:pt x="1213820" y="517528"/>
                  </a:lnTo>
                  <a:lnTo>
                    <a:pt x="0" y="517528"/>
                  </a:lnTo>
                  <a:close/>
                </a:path>
              </a:pathLst>
            </a:custGeom>
            <a:solidFill>
              <a:srgbClr val="F4F4F4"/>
            </a:solidFill>
          </p:spPr>
          <p:txBody>
            <a:bodyPr/>
            <a:lstStyle/>
            <a:p>
              <a:endParaRPr lang="en-US"/>
            </a:p>
          </p:txBody>
        </p:sp>
        <p:sp>
          <p:nvSpPr>
            <p:cNvPr id="4" name="TextBox 4"/>
            <p:cNvSpPr txBox="1"/>
            <p:nvPr/>
          </p:nvSpPr>
          <p:spPr>
            <a:xfrm>
              <a:off x="0" y="-38100"/>
              <a:ext cx="1213820" cy="555628"/>
            </a:xfrm>
            <a:prstGeom prst="rect">
              <a:avLst/>
            </a:prstGeom>
          </p:spPr>
          <p:txBody>
            <a:bodyPr lIns="254000" tIns="254000" rIns="254000" bIns="254000" rtlCol="0" anchor="ctr"/>
            <a:lstStyle/>
            <a:p>
              <a:pPr>
                <a:lnSpc>
                  <a:spcPts val="5199"/>
                </a:lnSpc>
              </a:pPr>
              <a:r>
                <a:rPr lang="en-US" sz="3999">
                  <a:solidFill>
                    <a:srgbClr val="000000"/>
                  </a:solidFill>
                  <a:latin typeface="Muli Ultra-Bold"/>
                </a:rPr>
                <a:t>2. Dịch vụ Firewall và Security: Cisco ASA (Adaptive Security Appliance)</a:t>
              </a:r>
            </a:p>
          </p:txBody>
        </p:sp>
      </p:grpSp>
      <p:grpSp>
        <p:nvGrpSpPr>
          <p:cNvPr id="5" name="Group 5"/>
          <p:cNvGrpSpPr/>
          <p:nvPr/>
        </p:nvGrpSpPr>
        <p:grpSpPr>
          <a:xfrm rot="-10800000">
            <a:off x="-2915828" y="-3678236"/>
            <a:ext cx="12804984" cy="6226137"/>
            <a:chOff x="0" y="0"/>
            <a:chExt cx="11048529" cy="5372100"/>
          </a:xfrm>
        </p:grpSpPr>
        <p:sp>
          <p:nvSpPr>
            <p:cNvPr id="6" name="Freeform 6"/>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endParaRPr lang="en-US"/>
            </a:p>
          </p:txBody>
        </p:sp>
      </p:grpSp>
      <p:grpSp>
        <p:nvGrpSpPr>
          <p:cNvPr id="7" name="Group 7"/>
          <p:cNvGrpSpPr/>
          <p:nvPr/>
        </p:nvGrpSpPr>
        <p:grpSpPr>
          <a:xfrm>
            <a:off x="8611724" y="-865713"/>
            <a:ext cx="2695438" cy="2334501"/>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endParaRPr lang="en-US"/>
            </a:p>
          </p:txBody>
        </p:sp>
      </p:grpSp>
      <p:grpSp>
        <p:nvGrpSpPr>
          <p:cNvPr id="9" name="Group 9"/>
          <p:cNvGrpSpPr/>
          <p:nvPr/>
        </p:nvGrpSpPr>
        <p:grpSpPr>
          <a:xfrm>
            <a:off x="10896706" y="4343772"/>
            <a:ext cx="5848094" cy="3318857"/>
            <a:chOff x="0" y="0"/>
            <a:chExt cx="911926" cy="517528"/>
          </a:xfrm>
        </p:grpSpPr>
        <p:sp>
          <p:nvSpPr>
            <p:cNvPr id="10" name="Freeform 10"/>
            <p:cNvSpPr/>
            <p:nvPr/>
          </p:nvSpPr>
          <p:spPr>
            <a:xfrm>
              <a:off x="0" y="0"/>
              <a:ext cx="911926" cy="517528"/>
            </a:xfrm>
            <a:custGeom>
              <a:avLst/>
              <a:gdLst/>
              <a:ahLst/>
              <a:cxnLst/>
              <a:rect l="l" t="t" r="r" b="b"/>
              <a:pathLst>
                <a:path w="911926" h="517528">
                  <a:moveTo>
                    <a:pt x="0" y="0"/>
                  </a:moveTo>
                  <a:lnTo>
                    <a:pt x="911926" y="0"/>
                  </a:lnTo>
                  <a:lnTo>
                    <a:pt x="911926" y="517528"/>
                  </a:lnTo>
                  <a:lnTo>
                    <a:pt x="0" y="517528"/>
                  </a:lnTo>
                  <a:close/>
                </a:path>
              </a:pathLst>
            </a:custGeom>
            <a:solidFill>
              <a:srgbClr val="F4F4F4"/>
            </a:solidFill>
          </p:spPr>
          <p:txBody>
            <a:bodyPr/>
            <a:lstStyle/>
            <a:p>
              <a:endParaRPr lang="en-US"/>
            </a:p>
          </p:txBody>
        </p:sp>
        <p:sp>
          <p:nvSpPr>
            <p:cNvPr id="11" name="TextBox 11"/>
            <p:cNvSpPr txBox="1"/>
            <p:nvPr/>
          </p:nvSpPr>
          <p:spPr>
            <a:xfrm>
              <a:off x="0" y="-38100"/>
              <a:ext cx="911926" cy="555628"/>
            </a:xfrm>
            <a:prstGeom prst="rect">
              <a:avLst/>
            </a:prstGeom>
          </p:spPr>
          <p:txBody>
            <a:bodyPr lIns="254000" tIns="254000" rIns="254000" bIns="254000" rtlCol="0" anchor="ctr"/>
            <a:lstStyle/>
            <a:p>
              <a:pPr algn="ctr">
                <a:lnSpc>
                  <a:spcPts val="5199"/>
                </a:lnSpc>
              </a:pPr>
              <a:endParaRPr/>
            </a:p>
          </p:txBody>
        </p:sp>
      </p:grpSp>
      <p:sp>
        <p:nvSpPr>
          <p:cNvPr id="13" name="TextBox 13"/>
          <p:cNvSpPr txBox="1"/>
          <p:nvPr/>
        </p:nvSpPr>
        <p:spPr>
          <a:xfrm>
            <a:off x="582903" y="253913"/>
            <a:ext cx="7752807" cy="803040"/>
          </a:xfrm>
          <a:prstGeom prst="rect">
            <a:avLst/>
          </a:prstGeom>
        </p:spPr>
        <p:txBody>
          <a:bodyPr lIns="0" tIns="0" rIns="0" bIns="0" rtlCol="0" anchor="t">
            <a:spAutoFit/>
          </a:bodyPr>
          <a:lstStyle/>
          <a:p>
            <a:pPr marL="0" lvl="0" indent="0">
              <a:lnSpc>
                <a:spcPts val="6727"/>
              </a:lnSpc>
              <a:spcBef>
                <a:spcPct val="0"/>
              </a:spcBef>
            </a:pPr>
            <a:r>
              <a:rPr lang="en-US" sz="5175" spc="-51">
                <a:solidFill>
                  <a:srgbClr val="000000"/>
                </a:solidFill>
                <a:latin typeface="Muli Bold"/>
              </a:rPr>
              <a:t>c. Các dịch vụ cần thuê</a:t>
            </a:r>
          </a:p>
        </p:txBody>
      </p:sp>
      <p:sp>
        <p:nvSpPr>
          <p:cNvPr id="14" name="TextBox 14"/>
          <p:cNvSpPr txBox="1"/>
          <p:nvPr/>
        </p:nvSpPr>
        <p:spPr>
          <a:xfrm>
            <a:off x="1605698" y="7948380"/>
            <a:ext cx="8071701" cy="2082943"/>
          </a:xfrm>
          <a:prstGeom prst="rect">
            <a:avLst/>
          </a:prstGeom>
        </p:spPr>
        <p:txBody>
          <a:bodyPr wrap="square" lIns="0" tIns="0" rIns="0" bIns="0" rtlCol="0" anchor="t">
            <a:spAutoFit/>
          </a:bodyPr>
          <a:lstStyle/>
          <a:p>
            <a:pPr>
              <a:lnSpc>
                <a:spcPts val="3324"/>
              </a:lnSpc>
            </a:pPr>
            <a:r>
              <a:rPr lang="en-US" sz="2374">
                <a:solidFill>
                  <a:srgbClr val="F4F4F4"/>
                </a:solidFill>
                <a:latin typeface="Muli"/>
              </a:rPr>
              <a:t>- L</a:t>
            </a:r>
            <a:r>
              <a:rPr lang="vi-VN" sz="2374">
                <a:solidFill>
                  <a:srgbClr val="F4F4F4"/>
                </a:solidFill>
                <a:latin typeface="Muli"/>
              </a:rPr>
              <a:t>à một giải pháp bảo mật tích hợp của Cisco, bao gồm Firewall, VPN, và các tính năng bảo mật mạng khác.</a:t>
            </a:r>
          </a:p>
          <a:p>
            <a:pPr>
              <a:lnSpc>
                <a:spcPts val="3324"/>
              </a:lnSpc>
            </a:pPr>
            <a:r>
              <a:rPr lang="en-US" sz="2374">
                <a:solidFill>
                  <a:srgbClr val="F4F4F4"/>
                </a:solidFill>
                <a:latin typeface="Muli"/>
              </a:rPr>
              <a:t>- </a:t>
            </a:r>
            <a:r>
              <a:rPr lang="vi-VN" sz="2374">
                <a:solidFill>
                  <a:srgbClr val="F4F4F4"/>
                </a:solidFill>
                <a:latin typeface="Muli"/>
              </a:rPr>
              <a:t>Đặc điểm nổi bật: Quản lý hiệu suất và tính sẵn sàng cao, hỗ trợ linh hoạt cho môi trường doanh nghiệp</a:t>
            </a:r>
          </a:p>
          <a:p>
            <a:pPr>
              <a:lnSpc>
                <a:spcPts val="3324"/>
              </a:lnSpc>
            </a:pPr>
            <a:endParaRPr lang="en-US" sz="2374">
              <a:solidFill>
                <a:srgbClr val="F4F4F4"/>
              </a:solidFill>
              <a:latin typeface="Muli"/>
            </a:endParaRPr>
          </a:p>
        </p:txBody>
      </p:sp>
      <p:sp>
        <p:nvSpPr>
          <p:cNvPr id="15" name="TextBox 15"/>
          <p:cNvSpPr txBox="1"/>
          <p:nvPr/>
        </p:nvSpPr>
        <p:spPr>
          <a:xfrm>
            <a:off x="14467718" y="1165282"/>
            <a:ext cx="2942183" cy="271145"/>
          </a:xfrm>
          <a:prstGeom prst="rect">
            <a:avLst/>
          </a:prstGeom>
        </p:spPr>
        <p:txBody>
          <a:bodyPr lIns="0" tIns="0" rIns="0" bIns="0" rtlCol="0" anchor="t">
            <a:spAutoFit/>
          </a:bodyPr>
          <a:lstStyle/>
          <a:p>
            <a:pPr algn="r">
              <a:lnSpc>
                <a:spcPts val="2380"/>
              </a:lnSpc>
              <a:spcBef>
                <a:spcPct val="0"/>
              </a:spcBef>
            </a:pPr>
            <a:r>
              <a:rPr lang="en-US" sz="1700" u="sng">
                <a:solidFill>
                  <a:srgbClr val="F4F4F4"/>
                </a:solidFill>
                <a:latin typeface="Muli Semi-Bold"/>
                <a:hlinkClick r:id="rId2" action="ppaction://hlinksldjump"/>
              </a:rPr>
              <a:t>Quay lại Trang Chương trình</a:t>
            </a:r>
          </a:p>
        </p:txBody>
      </p:sp>
      <p:pic>
        <p:nvPicPr>
          <p:cNvPr id="12294" name="Picture 6" descr="CISCO-ASA(1)">
            <a:extLst>
              <a:ext uri="{FF2B5EF4-FFF2-40B4-BE49-F238E27FC236}">
                <a16:creationId xmlns:a16="http://schemas.microsoft.com/office/drawing/2014/main" id="{7D1F7424-8069-6964-3BF7-C5A0D1934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7507" y="4343772"/>
            <a:ext cx="5386492" cy="330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536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605699" y="4099440"/>
            <a:ext cx="7784114" cy="3563189"/>
            <a:chOff x="0" y="-38100"/>
            <a:chExt cx="1213820" cy="555628"/>
          </a:xfrm>
        </p:grpSpPr>
        <p:sp>
          <p:nvSpPr>
            <p:cNvPr id="3" name="Freeform 3"/>
            <p:cNvSpPr/>
            <p:nvPr/>
          </p:nvSpPr>
          <p:spPr>
            <a:xfrm>
              <a:off x="0" y="0"/>
              <a:ext cx="1213820" cy="517528"/>
            </a:xfrm>
            <a:custGeom>
              <a:avLst/>
              <a:gdLst/>
              <a:ahLst/>
              <a:cxnLst/>
              <a:rect l="l" t="t" r="r" b="b"/>
              <a:pathLst>
                <a:path w="1213820" h="517528">
                  <a:moveTo>
                    <a:pt x="0" y="0"/>
                  </a:moveTo>
                  <a:lnTo>
                    <a:pt x="1213820" y="0"/>
                  </a:lnTo>
                  <a:lnTo>
                    <a:pt x="1213820" y="517528"/>
                  </a:lnTo>
                  <a:lnTo>
                    <a:pt x="0" y="517528"/>
                  </a:lnTo>
                  <a:close/>
                </a:path>
              </a:pathLst>
            </a:custGeom>
            <a:solidFill>
              <a:srgbClr val="F4F4F4"/>
            </a:solidFill>
          </p:spPr>
          <p:txBody>
            <a:bodyPr/>
            <a:lstStyle/>
            <a:p>
              <a:endParaRPr lang="en-US"/>
            </a:p>
          </p:txBody>
        </p:sp>
        <p:sp>
          <p:nvSpPr>
            <p:cNvPr id="4" name="TextBox 4"/>
            <p:cNvSpPr txBox="1"/>
            <p:nvPr/>
          </p:nvSpPr>
          <p:spPr>
            <a:xfrm>
              <a:off x="0" y="-38100"/>
              <a:ext cx="1213820" cy="555628"/>
            </a:xfrm>
            <a:prstGeom prst="rect">
              <a:avLst/>
            </a:prstGeom>
          </p:spPr>
          <p:txBody>
            <a:bodyPr lIns="254000" tIns="254000" rIns="254000" bIns="254000" rtlCol="0" anchor="ctr"/>
            <a:lstStyle/>
            <a:p>
              <a:pPr>
                <a:lnSpc>
                  <a:spcPts val="5199"/>
                </a:lnSpc>
              </a:pPr>
              <a:r>
                <a:rPr lang="en-US" sz="3999">
                  <a:solidFill>
                    <a:srgbClr val="000000"/>
                  </a:solidFill>
                  <a:latin typeface="Muli Ultra-Bold"/>
                </a:rPr>
                <a:t>3. Dịch vụ Server ảo hóa: VMware ESXi Servers</a:t>
              </a:r>
            </a:p>
          </p:txBody>
        </p:sp>
      </p:grpSp>
      <p:grpSp>
        <p:nvGrpSpPr>
          <p:cNvPr id="5" name="Group 5"/>
          <p:cNvGrpSpPr/>
          <p:nvPr/>
        </p:nvGrpSpPr>
        <p:grpSpPr>
          <a:xfrm rot="-10800000">
            <a:off x="-2915828" y="-3678236"/>
            <a:ext cx="12804984" cy="6226137"/>
            <a:chOff x="0" y="0"/>
            <a:chExt cx="11048529" cy="5372100"/>
          </a:xfrm>
        </p:grpSpPr>
        <p:sp>
          <p:nvSpPr>
            <p:cNvPr id="6" name="Freeform 6"/>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endParaRPr lang="en-US"/>
            </a:p>
          </p:txBody>
        </p:sp>
      </p:grpSp>
      <p:grpSp>
        <p:nvGrpSpPr>
          <p:cNvPr id="7" name="Group 7"/>
          <p:cNvGrpSpPr/>
          <p:nvPr/>
        </p:nvGrpSpPr>
        <p:grpSpPr>
          <a:xfrm>
            <a:off x="8611724" y="-865713"/>
            <a:ext cx="2695438" cy="2334501"/>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endParaRPr lang="en-US"/>
            </a:p>
          </p:txBody>
        </p:sp>
      </p:grpSp>
      <p:grpSp>
        <p:nvGrpSpPr>
          <p:cNvPr id="9" name="Group 9"/>
          <p:cNvGrpSpPr/>
          <p:nvPr/>
        </p:nvGrpSpPr>
        <p:grpSpPr>
          <a:xfrm>
            <a:off x="10896706" y="4343772"/>
            <a:ext cx="5848094" cy="3318857"/>
            <a:chOff x="0" y="0"/>
            <a:chExt cx="911926" cy="517528"/>
          </a:xfrm>
        </p:grpSpPr>
        <p:sp>
          <p:nvSpPr>
            <p:cNvPr id="10" name="Freeform 10"/>
            <p:cNvSpPr/>
            <p:nvPr/>
          </p:nvSpPr>
          <p:spPr>
            <a:xfrm>
              <a:off x="0" y="0"/>
              <a:ext cx="911926" cy="517528"/>
            </a:xfrm>
            <a:custGeom>
              <a:avLst/>
              <a:gdLst/>
              <a:ahLst/>
              <a:cxnLst/>
              <a:rect l="l" t="t" r="r" b="b"/>
              <a:pathLst>
                <a:path w="911926" h="517528">
                  <a:moveTo>
                    <a:pt x="0" y="0"/>
                  </a:moveTo>
                  <a:lnTo>
                    <a:pt x="911926" y="0"/>
                  </a:lnTo>
                  <a:lnTo>
                    <a:pt x="911926" y="517528"/>
                  </a:lnTo>
                  <a:lnTo>
                    <a:pt x="0" y="517528"/>
                  </a:lnTo>
                  <a:close/>
                </a:path>
              </a:pathLst>
            </a:custGeom>
            <a:solidFill>
              <a:srgbClr val="F4F4F4"/>
            </a:solidFill>
          </p:spPr>
          <p:txBody>
            <a:bodyPr/>
            <a:lstStyle/>
            <a:p>
              <a:endParaRPr lang="en-US"/>
            </a:p>
          </p:txBody>
        </p:sp>
        <p:sp>
          <p:nvSpPr>
            <p:cNvPr id="11" name="TextBox 11"/>
            <p:cNvSpPr txBox="1"/>
            <p:nvPr/>
          </p:nvSpPr>
          <p:spPr>
            <a:xfrm>
              <a:off x="0" y="-38100"/>
              <a:ext cx="911926" cy="555628"/>
            </a:xfrm>
            <a:prstGeom prst="rect">
              <a:avLst/>
            </a:prstGeom>
          </p:spPr>
          <p:txBody>
            <a:bodyPr lIns="254000" tIns="254000" rIns="254000" bIns="254000" rtlCol="0" anchor="ctr"/>
            <a:lstStyle/>
            <a:p>
              <a:pPr algn="ctr">
                <a:lnSpc>
                  <a:spcPts val="5199"/>
                </a:lnSpc>
              </a:pPr>
              <a:endParaRPr/>
            </a:p>
          </p:txBody>
        </p:sp>
      </p:grpSp>
      <p:sp>
        <p:nvSpPr>
          <p:cNvPr id="13" name="TextBox 13"/>
          <p:cNvSpPr txBox="1"/>
          <p:nvPr/>
        </p:nvSpPr>
        <p:spPr>
          <a:xfrm>
            <a:off x="582903" y="253913"/>
            <a:ext cx="7752807" cy="803040"/>
          </a:xfrm>
          <a:prstGeom prst="rect">
            <a:avLst/>
          </a:prstGeom>
        </p:spPr>
        <p:txBody>
          <a:bodyPr lIns="0" tIns="0" rIns="0" bIns="0" rtlCol="0" anchor="t">
            <a:spAutoFit/>
          </a:bodyPr>
          <a:lstStyle/>
          <a:p>
            <a:pPr marL="0" lvl="0" indent="0">
              <a:lnSpc>
                <a:spcPts val="6727"/>
              </a:lnSpc>
              <a:spcBef>
                <a:spcPct val="0"/>
              </a:spcBef>
            </a:pPr>
            <a:r>
              <a:rPr lang="en-US" sz="5175" spc="-51">
                <a:solidFill>
                  <a:srgbClr val="000000"/>
                </a:solidFill>
                <a:latin typeface="Muli Bold"/>
              </a:rPr>
              <a:t>c. Các dịch vụ cần thuê</a:t>
            </a:r>
          </a:p>
        </p:txBody>
      </p:sp>
      <p:sp>
        <p:nvSpPr>
          <p:cNvPr id="15" name="TextBox 15"/>
          <p:cNvSpPr txBox="1"/>
          <p:nvPr/>
        </p:nvSpPr>
        <p:spPr>
          <a:xfrm>
            <a:off x="14467718" y="1165282"/>
            <a:ext cx="2942183" cy="271145"/>
          </a:xfrm>
          <a:prstGeom prst="rect">
            <a:avLst/>
          </a:prstGeom>
        </p:spPr>
        <p:txBody>
          <a:bodyPr lIns="0" tIns="0" rIns="0" bIns="0" rtlCol="0" anchor="t">
            <a:spAutoFit/>
          </a:bodyPr>
          <a:lstStyle/>
          <a:p>
            <a:pPr algn="r">
              <a:lnSpc>
                <a:spcPts val="2380"/>
              </a:lnSpc>
              <a:spcBef>
                <a:spcPct val="0"/>
              </a:spcBef>
            </a:pPr>
            <a:r>
              <a:rPr lang="en-US" sz="1700" u="sng">
                <a:solidFill>
                  <a:srgbClr val="F4F4F4"/>
                </a:solidFill>
                <a:latin typeface="Muli Semi-Bold"/>
                <a:hlinkClick r:id="rId2" action="ppaction://hlinksldjump"/>
              </a:rPr>
              <a:t>Quay lại Trang Chương trình</a:t>
            </a:r>
          </a:p>
        </p:txBody>
      </p:sp>
      <p:pic>
        <p:nvPicPr>
          <p:cNvPr id="21506" name="Picture 2" descr="Managing a VMware ESXi Server : 5 Steps - Instructables">
            <a:extLst>
              <a:ext uri="{FF2B5EF4-FFF2-40B4-BE49-F238E27FC236}">
                <a16:creationId xmlns:a16="http://schemas.microsoft.com/office/drawing/2014/main" id="{FB812E5B-DDFC-27DF-458A-A1D18D51F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9600" y="4354804"/>
            <a:ext cx="3307825" cy="33078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4">
            <a:extLst>
              <a:ext uri="{FF2B5EF4-FFF2-40B4-BE49-F238E27FC236}">
                <a16:creationId xmlns:a16="http://schemas.microsoft.com/office/drawing/2014/main" id="{A1EF998E-C22E-13F0-CF07-082BDCF3B4A8}"/>
              </a:ext>
            </a:extLst>
          </p:cNvPr>
          <p:cNvSpPr txBox="1"/>
          <p:nvPr/>
        </p:nvSpPr>
        <p:spPr>
          <a:xfrm>
            <a:off x="1605698" y="7948380"/>
            <a:ext cx="8071701" cy="2082943"/>
          </a:xfrm>
          <a:prstGeom prst="rect">
            <a:avLst/>
          </a:prstGeom>
        </p:spPr>
        <p:txBody>
          <a:bodyPr wrap="square" lIns="0" tIns="0" rIns="0" bIns="0" rtlCol="0" anchor="t">
            <a:spAutoFit/>
          </a:bodyPr>
          <a:lstStyle/>
          <a:p>
            <a:pPr>
              <a:lnSpc>
                <a:spcPts val="3324"/>
              </a:lnSpc>
            </a:pPr>
            <a:r>
              <a:rPr lang="en-US" sz="2374">
                <a:solidFill>
                  <a:srgbClr val="F4F4F4"/>
                </a:solidFill>
                <a:latin typeface="Muli"/>
              </a:rPr>
              <a:t>- </a:t>
            </a:r>
            <a:r>
              <a:rPr lang="vi-VN" sz="2374">
                <a:solidFill>
                  <a:srgbClr val="F4F4F4"/>
                </a:solidFill>
                <a:latin typeface="Muli"/>
              </a:rPr>
              <a:t>Hệ điều hành ảo hóa khá phổ biến, hiệu suất cao, tích hợp với VMware vSphere </a:t>
            </a:r>
            <a:endParaRPr lang="en-US" sz="2374">
              <a:solidFill>
                <a:srgbClr val="F4F4F4"/>
              </a:solidFill>
              <a:latin typeface="Muli"/>
            </a:endParaRPr>
          </a:p>
          <a:p>
            <a:pPr>
              <a:lnSpc>
                <a:spcPts val="3324"/>
              </a:lnSpc>
            </a:pPr>
            <a:r>
              <a:rPr lang="en-US" sz="2374">
                <a:solidFill>
                  <a:srgbClr val="F4F4F4"/>
                </a:solidFill>
                <a:latin typeface="Muli"/>
              </a:rPr>
              <a:t>- C</a:t>
            </a:r>
            <a:r>
              <a:rPr lang="vi-VN" sz="2374">
                <a:solidFill>
                  <a:srgbClr val="F4F4F4"/>
                </a:solidFill>
                <a:latin typeface="Muli"/>
              </a:rPr>
              <a:t>ung cấp môi trường ảo hóa máy chủ đáng tin cậy và bảo mật mạnh mẽ.</a:t>
            </a:r>
          </a:p>
          <a:p>
            <a:pPr>
              <a:lnSpc>
                <a:spcPts val="3324"/>
              </a:lnSpc>
            </a:pPr>
            <a:endParaRPr lang="en-US" sz="2374">
              <a:solidFill>
                <a:srgbClr val="F4F4F4"/>
              </a:solidFill>
              <a:latin typeface="Muli"/>
            </a:endParaRPr>
          </a:p>
        </p:txBody>
      </p:sp>
    </p:spTree>
    <p:extLst>
      <p:ext uri="{BB962C8B-B14F-4D97-AF65-F5344CB8AC3E}">
        <p14:creationId xmlns:p14="http://schemas.microsoft.com/office/powerpoint/2010/main" val="2813450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605699" y="4343772"/>
            <a:ext cx="7784114" cy="3318857"/>
            <a:chOff x="0" y="0"/>
            <a:chExt cx="1213820" cy="517528"/>
          </a:xfrm>
        </p:grpSpPr>
        <p:sp>
          <p:nvSpPr>
            <p:cNvPr id="3" name="Freeform 3"/>
            <p:cNvSpPr/>
            <p:nvPr/>
          </p:nvSpPr>
          <p:spPr>
            <a:xfrm>
              <a:off x="0" y="0"/>
              <a:ext cx="1213820" cy="517528"/>
            </a:xfrm>
            <a:custGeom>
              <a:avLst/>
              <a:gdLst/>
              <a:ahLst/>
              <a:cxnLst/>
              <a:rect l="l" t="t" r="r" b="b"/>
              <a:pathLst>
                <a:path w="1213820" h="517528">
                  <a:moveTo>
                    <a:pt x="0" y="0"/>
                  </a:moveTo>
                  <a:lnTo>
                    <a:pt x="1213820" y="0"/>
                  </a:lnTo>
                  <a:lnTo>
                    <a:pt x="1213820" y="517528"/>
                  </a:lnTo>
                  <a:lnTo>
                    <a:pt x="0" y="517528"/>
                  </a:lnTo>
                  <a:close/>
                </a:path>
              </a:pathLst>
            </a:custGeom>
            <a:solidFill>
              <a:srgbClr val="F4F4F4"/>
            </a:solidFill>
          </p:spPr>
          <p:txBody>
            <a:bodyPr/>
            <a:lstStyle/>
            <a:p>
              <a:endParaRPr lang="en-US"/>
            </a:p>
          </p:txBody>
        </p:sp>
        <p:sp>
          <p:nvSpPr>
            <p:cNvPr id="4" name="TextBox 4"/>
            <p:cNvSpPr txBox="1"/>
            <p:nvPr/>
          </p:nvSpPr>
          <p:spPr>
            <a:xfrm>
              <a:off x="0" y="-38100"/>
              <a:ext cx="1213820" cy="555628"/>
            </a:xfrm>
            <a:prstGeom prst="rect">
              <a:avLst/>
            </a:prstGeom>
          </p:spPr>
          <p:txBody>
            <a:bodyPr lIns="254000" tIns="254000" rIns="254000" bIns="254000" rtlCol="0" anchor="ctr"/>
            <a:lstStyle/>
            <a:p>
              <a:pPr>
                <a:lnSpc>
                  <a:spcPts val="5199"/>
                </a:lnSpc>
              </a:pPr>
              <a:r>
                <a:rPr lang="en-US" sz="3999">
                  <a:solidFill>
                    <a:srgbClr val="000000"/>
                  </a:solidFill>
                  <a:latin typeface="Muli Ultra-Bold"/>
                </a:rPr>
                <a:t>3. Dịch vụ DNS: OpenDNS</a:t>
              </a:r>
            </a:p>
          </p:txBody>
        </p:sp>
      </p:grpSp>
      <p:grpSp>
        <p:nvGrpSpPr>
          <p:cNvPr id="5" name="Group 5"/>
          <p:cNvGrpSpPr/>
          <p:nvPr/>
        </p:nvGrpSpPr>
        <p:grpSpPr>
          <a:xfrm rot="-10800000">
            <a:off x="-2915828" y="-3678236"/>
            <a:ext cx="12804984" cy="6226137"/>
            <a:chOff x="0" y="0"/>
            <a:chExt cx="11048529" cy="5372100"/>
          </a:xfrm>
        </p:grpSpPr>
        <p:sp>
          <p:nvSpPr>
            <p:cNvPr id="6" name="Freeform 6"/>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endParaRPr lang="en-US"/>
            </a:p>
          </p:txBody>
        </p:sp>
      </p:grpSp>
      <p:grpSp>
        <p:nvGrpSpPr>
          <p:cNvPr id="7" name="Group 7"/>
          <p:cNvGrpSpPr/>
          <p:nvPr/>
        </p:nvGrpSpPr>
        <p:grpSpPr>
          <a:xfrm>
            <a:off x="8611724" y="-865713"/>
            <a:ext cx="2695438" cy="2334501"/>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endParaRPr lang="en-US"/>
            </a:p>
          </p:txBody>
        </p:sp>
      </p:grpSp>
      <p:grpSp>
        <p:nvGrpSpPr>
          <p:cNvPr id="9" name="Group 9"/>
          <p:cNvGrpSpPr/>
          <p:nvPr/>
        </p:nvGrpSpPr>
        <p:grpSpPr>
          <a:xfrm>
            <a:off x="10896706" y="4343772"/>
            <a:ext cx="5848094" cy="3318857"/>
            <a:chOff x="0" y="0"/>
            <a:chExt cx="911926" cy="517528"/>
          </a:xfrm>
        </p:grpSpPr>
        <p:sp>
          <p:nvSpPr>
            <p:cNvPr id="10" name="Freeform 10"/>
            <p:cNvSpPr/>
            <p:nvPr/>
          </p:nvSpPr>
          <p:spPr>
            <a:xfrm>
              <a:off x="0" y="0"/>
              <a:ext cx="911926" cy="517528"/>
            </a:xfrm>
            <a:custGeom>
              <a:avLst/>
              <a:gdLst/>
              <a:ahLst/>
              <a:cxnLst/>
              <a:rect l="l" t="t" r="r" b="b"/>
              <a:pathLst>
                <a:path w="911926" h="517528">
                  <a:moveTo>
                    <a:pt x="0" y="0"/>
                  </a:moveTo>
                  <a:lnTo>
                    <a:pt x="911926" y="0"/>
                  </a:lnTo>
                  <a:lnTo>
                    <a:pt x="911926" y="517528"/>
                  </a:lnTo>
                  <a:lnTo>
                    <a:pt x="0" y="517528"/>
                  </a:lnTo>
                  <a:close/>
                </a:path>
              </a:pathLst>
            </a:custGeom>
            <a:solidFill>
              <a:srgbClr val="F4F4F4"/>
            </a:solidFill>
          </p:spPr>
          <p:txBody>
            <a:bodyPr/>
            <a:lstStyle/>
            <a:p>
              <a:endParaRPr lang="en-US"/>
            </a:p>
          </p:txBody>
        </p:sp>
        <p:sp>
          <p:nvSpPr>
            <p:cNvPr id="11" name="TextBox 11"/>
            <p:cNvSpPr txBox="1"/>
            <p:nvPr/>
          </p:nvSpPr>
          <p:spPr>
            <a:xfrm>
              <a:off x="0" y="-38100"/>
              <a:ext cx="911926" cy="555628"/>
            </a:xfrm>
            <a:prstGeom prst="rect">
              <a:avLst/>
            </a:prstGeom>
          </p:spPr>
          <p:txBody>
            <a:bodyPr lIns="254000" tIns="254000" rIns="254000" bIns="254000" rtlCol="0" anchor="ctr"/>
            <a:lstStyle/>
            <a:p>
              <a:pPr algn="ctr">
                <a:lnSpc>
                  <a:spcPts val="5199"/>
                </a:lnSpc>
              </a:pPr>
              <a:endParaRPr/>
            </a:p>
          </p:txBody>
        </p:sp>
      </p:grpSp>
      <p:sp>
        <p:nvSpPr>
          <p:cNvPr id="13" name="TextBox 13"/>
          <p:cNvSpPr txBox="1"/>
          <p:nvPr/>
        </p:nvSpPr>
        <p:spPr>
          <a:xfrm>
            <a:off x="582903" y="253913"/>
            <a:ext cx="7752807" cy="803040"/>
          </a:xfrm>
          <a:prstGeom prst="rect">
            <a:avLst/>
          </a:prstGeom>
        </p:spPr>
        <p:txBody>
          <a:bodyPr lIns="0" tIns="0" rIns="0" bIns="0" rtlCol="0" anchor="t">
            <a:spAutoFit/>
          </a:bodyPr>
          <a:lstStyle/>
          <a:p>
            <a:pPr marL="0" lvl="0" indent="0">
              <a:lnSpc>
                <a:spcPts val="6727"/>
              </a:lnSpc>
              <a:spcBef>
                <a:spcPct val="0"/>
              </a:spcBef>
            </a:pPr>
            <a:r>
              <a:rPr lang="en-US" sz="5175" spc="-51">
                <a:solidFill>
                  <a:srgbClr val="000000"/>
                </a:solidFill>
                <a:latin typeface="Muli Bold"/>
              </a:rPr>
              <a:t>c. Các dịch vụ cần thuê</a:t>
            </a:r>
          </a:p>
        </p:txBody>
      </p:sp>
      <p:sp>
        <p:nvSpPr>
          <p:cNvPr id="14" name="TextBox 14"/>
          <p:cNvSpPr txBox="1"/>
          <p:nvPr/>
        </p:nvSpPr>
        <p:spPr>
          <a:xfrm>
            <a:off x="1605699" y="7948380"/>
            <a:ext cx="7919301" cy="2082943"/>
          </a:xfrm>
          <a:prstGeom prst="rect">
            <a:avLst/>
          </a:prstGeom>
        </p:spPr>
        <p:txBody>
          <a:bodyPr wrap="square" lIns="0" tIns="0" rIns="0" bIns="0" rtlCol="0" anchor="t">
            <a:spAutoFit/>
          </a:bodyPr>
          <a:lstStyle/>
          <a:p>
            <a:pPr>
              <a:lnSpc>
                <a:spcPts val="3324"/>
              </a:lnSpc>
            </a:pPr>
            <a:r>
              <a:rPr lang="en-US" sz="2374">
                <a:solidFill>
                  <a:srgbClr val="F4F4F4"/>
                </a:solidFill>
                <a:latin typeface="Muli"/>
              </a:rPr>
              <a:t>- </a:t>
            </a:r>
            <a:r>
              <a:rPr lang="vi-VN" sz="2374">
                <a:solidFill>
                  <a:srgbClr val="F4F4F4"/>
                </a:solidFill>
                <a:latin typeface="Muli"/>
              </a:rPr>
              <a:t>Dịch vụ DNS được cung cấp bởi Cisco, chuyên cung cấp bảo mật và kiểm soát nội dung.</a:t>
            </a:r>
          </a:p>
          <a:p>
            <a:pPr>
              <a:lnSpc>
                <a:spcPts val="3324"/>
              </a:lnSpc>
            </a:pPr>
            <a:r>
              <a:rPr lang="vi-VN" sz="2374">
                <a:solidFill>
                  <a:srgbClr val="F4F4F4"/>
                </a:solidFill>
                <a:latin typeface="Muli"/>
              </a:rPr>
              <a:t>-</a:t>
            </a:r>
            <a:r>
              <a:rPr lang="en-US" sz="2374">
                <a:solidFill>
                  <a:srgbClr val="F4F4F4"/>
                </a:solidFill>
                <a:latin typeface="Muli"/>
              </a:rPr>
              <a:t> </a:t>
            </a:r>
            <a:r>
              <a:rPr lang="vi-VN" sz="2374">
                <a:solidFill>
                  <a:srgbClr val="F4F4F4"/>
                </a:solidFill>
                <a:latin typeface="Muli"/>
              </a:rPr>
              <a:t>Đặc điểm nổi bật: Bảo mật cao, khả năng lọc nội dung, báo cáo chi tiết.</a:t>
            </a:r>
          </a:p>
          <a:p>
            <a:pPr>
              <a:lnSpc>
                <a:spcPts val="3324"/>
              </a:lnSpc>
            </a:pPr>
            <a:endParaRPr lang="en-US" sz="2374">
              <a:solidFill>
                <a:srgbClr val="F4F4F4"/>
              </a:solidFill>
              <a:latin typeface="Muli"/>
            </a:endParaRPr>
          </a:p>
        </p:txBody>
      </p:sp>
      <p:sp>
        <p:nvSpPr>
          <p:cNvPr id="15" name="TextBox 15"/>
          <p:cNvSpPr txBox="1"/>
          <p:nvPr/>
        </p:nvSpPr>
        <p:spPr>
          <a:xfrm>
            <a:off x="14467718" y="1165282"/>
            <a:ext cx="2942183" cy="271145"/>
          </a:xfrm>
          <a:prstGeom prst="rect">
            <a:avLst/>
          </a:prstGeom>
        </p:spPr>
        <p:txBody>
          <a:bodyPr lIns="0" tIns="0" rIns="0" bIns="0" rtlCol="0" anchor="t">
            <a:spAutoFit/>
          </a:bodyPr>
          <a:lstStyle/>
          <a:p>
            <a:pPr algn="r">
              <a:lnSpc>
                <a:spcPts val="2380"/>
              </a:lnSpc>
              <a:spcBef>
                <a:spcPct val="0"/>
              </a:spcBef>
            </a:pPr>
            <a:r>
              <a:rPr lang="en-US" sz="1700" u="sng">
                <a:solidFill>
                  <a:srgbClr val="F4F4F4"/>
                </a:solidFill>
                <a:latin typeface="Muli Semi-Bold"/>
                <a:hlinkClick r:id="rId2" action="ppaction://hlinksldjump"/>
              </a:rPr>
              <a:t>Quay lại Trang Chương trình</a:t>
            </a:r>
          </a:p>
        </p:txBody>
      </p:sp>
      <p:pic>
        <p:nvPicPr>
          <p:cNvPr id="11266" name="Picture 2" descr="OpenDNS - Wikipedia">
            <a:extLst>
              <a:ext uri="{FF2B5EF4-FFF2-40B4-BE49-F238E27FC236}">
                <a16:creationId xmlns:a16="http://schemas.microsoft.com/office/drawing/2014/main" id="{8389CCEA-3D51-30C5-71A5-2EFFB23F1E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6106" y="4928652"/>
            <a:ext cx="5429294" cy="214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427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605699" y="4099440"/>
            <a:ext cx="7784114" cy="3563189"/>
            <a:chOff x="0" y="-38100"/>
            <a:chExt cx="1213820" cy="555628"/>
          </a:xfrm>
        </p:grpSpPr>
        <p:sp>
          <p:nvSpPr>
            <p:cNvPr id="3" name="Freeform 3"/>
            <p:cNvSpPr/>
            <p:nvPr/>
          </p:nvSpPr>
          <p:spPr>
            <a:xfrm>
              <a:off x="0" y="0"/>
              <a:ext cx="1213820" cy="517528"/>
            </a:xfrm>
            <a:custGeom>
              <a:avLst/>
              <a:gdLst/>
              <a:ahLst/>
              <a:cxnLst/>
              <a:rect l="l" t="t" r="r" b="b"/>
              <a:pathLst>
                <a:path w="1213820" h="517528">
                  <a:moveTo>
                    <a:pt x="0" y="0"/>
                  </a:moveTo>
                  <a:lnTo>
                    <a:pt x="1213820" y="0"/>
                  </a:lnTo>
                  <a:lnTo>
                    <a:pt x="1213820" y="517528"/>
                  </a:lnTo>
                  <a:lnTo>
                    <a:pt x="0" y="517528"/>
                  </a:lnTo>
                  <a:close/>
                </a:path>
              </a:pathLst>
            </a:custGeom>
            <a:solidFill>
              <a:srgbClr val="F4F4F4"/>
            </a:solidFill>
          </p:spPr>
          <p:txBody>
            <a:bodyPr/>
            <a:lstStyle/>
            <a:p>
              <a:endParaRPr lang="en-US"/>
            </a:p>
          </p:txBody>
        </p:sp>
        <p:sp>
          <p:nvSpPr>
            <p:cNvPr id="4" name="TextBox 4"/>
            <p:cNvSpPr txBox="1"/>
            <p:nvPr/>
          </p:nvSpPr>
          <p:spPr>
            <a:xfrm>
              <a:off x="0" y="-38100"/>
              <a:ext cx="1213820" cy="555628"/>
            </a:xfrm>
            <a:prstGeom prst="rect">
              <a:avLst/>
            </a:prstGeom>
          </p:spPr>
          <p:txBody>
            <a:bodyPr lIns="254000" tIns="254000" rIns="254000" bIns="254000" rtlCol="0" anchor="ctr"/>
            <a:lstStyle/>
            <a:p>
              <a:pPr>
                <a:lnSpc>
                  <a:spcPts val="5199"/>
                </a:lnSpc>
              </a:pPr>
              <a:r>
                <a:rPr lang="en-US" sz="3999">
                  <a:solidFill>
                    <a:srgbClr val="000000"/>
                  </a:solidFill>
                  <a:latin typeface="Muli Ultra-Bold"/>
                </a:rPr>
                <a:t>4. Dịch vụ VPN:                     Hotspot Shield</a:t>
              </a:r>
            </a:p>
          </p:txBody>
        </p:sp>
      </p:grpSp>
      <p:grpSp>
        <p:nvGrpSpPr>
          <p:cNvPr id="5" name="Group 5"/>
          <p:cNvGrpSpPr/>
          <p:nvPr/>
        </p:nvGrpSpPr>
        <p:grpSpPr>
          <a:xfrm rot="-10800000">
            <a:off x="-2915828" y="-3678236"/>
            <a:ext cx="12804984" cy="6226137"/>
            <a:chOff x="0" y="0"/>
            <a:chExt cx="11048529" cy="5372100"/>
          </a:xfrm>
        </p:grpSpPr>
        <p:sp>
          <p:nvSpPr>
            <p:cNvPr id="6" name="Freeform 6"/>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endParaRPr lang="en-US"/>
            </a:p>
          </p:txBody>
        </p:sp>
      </p:grpSp>
      <p:grpSp>
        <p:nvGrpSpPr>
          <p:cNvPr id="7" name="Group 7"/>
          <p:cNvGrpSpPr/>
          <p:nvPr/>
        </p:nvGrpSpPr>
        <p:grpSpPr>
          <a:xfrm>
            <a:off x="8611724" y="-865713"/>
            <a:ext cx="2695438" cy="2334501"/>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endParaRPr lang="en-US"/>
            </a:p>
          </p:txBody>
        </p:sp>
      </p:grpSp>
      <p:grpSp>
        <p:nvGrpSpPr>
          <p:cNvPr id="9" name="Group 9"/>
          <p:cNvGrpSpPr/>
          <p:nvPr/>
        </p:nvGrpSpPr>
        <p:grpSpPr>
          <a:xfrm>
            <a:off x="10896706" y="4343772"/>
            <a:ext cx="5848094" cy="3318857"/>
            <a:chOff x="0" y="0"/>
            <a:chExt cx="911926" cy="517528"/>
          </a:xfrm>
        </p:grpSpPr>
        <p:sp>
          <p:nvSpPr>
            <p:cNvPr id="10" name="Freeform 10"/>
            <p:cNvSpPr/>
            <p:nvPr/>
          </p:nvSpPr>
          <p:spPr>
            <a:xfrm>
              <a:off x="0" y="0"/>
              <a:ext cx="911926" cy="517528"/>
            </a:xfrm>
            <a:custGeom>
              <a:avLst/>
              <a:gdLst/>
              <a:ahLst/>
              <a:cxnLst/>
              <a:rect l="l" t="t" r="r" b="b"/>
              <a:pathLst>
                <a:path w="911926" h="517528">
                  <a:moveTo>
                    <a:pt x="0" y="0"/>
                  </a:moveTo>
                  <a:lnTo>
                    <a:pt x="911926" y="0"/>
                  </a:lnTo>
                  <a:lnTo>
                    <a:pt x="911926" y="517528"/>
                  </a:lnTo>
                  <a:lnTo>
                    <a:pt x="0" y="517528"/>
                  </a:lnTo>
                  <a:close/>
                </a:path>
              </a:pathLst>
            </a:custGeom>
            <a:solidFill>
              <a:srgbClr val="F4F4F4"/>
            </a:solidFill>
          </p:spPr>
          <p:txBody>
            <a:bodyPr/>
            <a:lstStyle/>
            <a:p>
              <a:endParaRPr lang="en-US"/>
            </a:p>
          </p:txBody>
        </p:sp>
        <p:sp>
          <p:nvSpPr>
            <p:cNvPr id="11" name="TextBox 11"/>
            <p:cNvSpPr txBox="1"/>
            <p:nvPr/>
          </p:nvSpPr>
          <p:spPr>
            <a:xfrm>
              <a:off x="0" y="-38100"/>
              <a:ext cx="911926" cy="555628"/>
            </a:xfrm>
            <a:prstGeom prst="rect">
              <a:avLst/>
            </a:prstGeom>
          </p:spPr>
          <p:txBody>
            <a:bodyPr lIns="254000" tIns="254000" rIns="254000" bIns="254000" rtlCol="0" anchor="ctr"/>
            <a:lstStyle/>
            <a:p>
              <a:pPr algn="ctr">
                <a:lnSpc>
                  <a:spcPts val="5199"/>
                </a:lnSpc>
              </a:pPr>
              <a:endParaRPr/>
            </a:p>
          </p:txBody>
        </p:sp>
      </p:grpSp>
      <p:sp>
        <p:nvSpPr>
          <p:cNvPr id="13" name="TextBox 13"/>
          <p:cNvSpPr txBox="1"/>
          <p:nvPr/>
        </p:nvSpPr>
        <p:spPr>
          <a:xfrm>
            <a:off x="582903" y="253913"/>
            <a:ext cx="7752807" cy="803040"/>
          </a:xfrm>
          <a:prstGeom prst="rect">
            <a:avLst/>
          </a:prstGeom>
        </p:spPr>
        <p:txBody>
          <a:bodyPr lIns="0" tIns="0" rIns="0" bIns="0" rtlCol="0" anchor="t">
            <a:spAutoFit/>
          </a:bodyPr>
          <a:lstStyle/>
          <a:p>
            <a:pPr marL="0" lvl="0" indent="0">
              <a:lnSpc>
                <a:spcPts val="6727"/>
              </a:lnSpc>
              <a:spcBef>
                <a:spcPct val="0"/>
              </a:spcBef>
            </a:pPr>
            <a:r>
              <a:rPr lang="en-US" sz="5175" spc="-51">
                <a:solidFill>
                  <a:srgbClr val="000000"/>
                </a:solidFill>
                <a:latin typeface="Muli Bold"/>
              </a:rPr>
              <a:t>c. Các dịch vụ cần thuê</a:t>
            </a:r>
          </a:p>
        </p:txBody>
      </p:sp>
      <p:sp>
        <p:nvSpPr>
          <p:cNvPr id="14" name="TextBox 14"/>
          <p:cNvSpPr txBox="1"/>
          <p:nvPr/>
        </p:nvSpPr>
        <p:spPr>
          <a:xfrm>
            <a:off x="1605699" y="7948380"/>
            <a:ext cx="8147901" cy="2082943"/>
          </a:xfrm>
          <a:prstGeom prst="rect">
            <a:avLst/>
          </a:prstGeom>
        </p:spPr>
        <p:txBody>
          <a:bodyPr wrap="square" lIns="0" tIns="0" rIns="0" bIns="0" rtlCol="0" anchor="t">
            <a:spAutoFit/>
          </a:bodyPr>
          <a:lstStyle/>
          <a:p>
            <a:pPr>
              <a:lnSpc>
                <a:spcPts val="3324"/>
              </a:lnSpc>
            </a:pPr>
            <a:r>
              <a:rPr lang="vi-VN" sz="2374">
                <a:solidFill>
                  <a:srgbClr val="F4F4F4"/>
                </a:solidFill>
                <a:latin typeface="Muli"/>
              </a:rPr>
              <a:t>-</a:t>
            </a:r>
            <a:r>
              <a:rPr lang="en-US" sz="2374">
                <a:solidFill>
                  <a:srgbClr val="F4F4F4"/>
                </a:solidFill>
                <a:latin typeface="Muli"/>
              </a:rPr>
              <a:t> L</a:t>
            </a:r>
            <a:r>
              <a:rPr lang="vi-VN" sz="2374">
                <a:solidFill>
                  <a:srgbClr val="F4F4F4"/>
                </a:solidFill>
                <a:latin typeface="Muli"/>
              </a:rPr>
              <a:t>à một dịch vụ VPN có giao diện thân thiện và cung cấp bảo vệ mạnh mẽ trên cả nền tảng di động và máy tính.</a:t>
            </a:r>
          </a:p>
          <a:p>
            <a:pPr>
              <a:lnSpc>
                <a:spcPts val="3324"/>
              </a:lnSpc>
            </a:pPr>
            <a:r>
              <a:rPr lang="vi-VN" sz="2374">
                <a:solidFill>
                  <a:srgbClr val="F4F4F4"/>
                </a:solidFill>
                <a:latin typeface="Muli"/>
              </a:rPr>
              <a:t>-</a:t>
            </a:r>
            <a:r>
              <a:rPr lang="en-US" sz="2374">
                <a:solidFill>
                  <a:srgbClr val="F4F4F4"/>
                </a:solidFill>
                <a:latin typeface="Muli"/>
              </a:rPr>
              <a:t> </a:t>
            </a:r>
            <a:r>
              <a:rPr lang="vi-VN" sz="2374">
                <a:solidFill>
                  <a:srgbClr val="F4F4F4"/>
                </a:solidFill>
                <a:latin typeface="Muli"/>
              </a:rPr>
              <a:t>Đặc điểm nổi bật: Chế độ "Catapult Hydra" giúp tối ưu hóa tốc độ kết nối</a:t>
            </a:r>
          </a:p>
          <a:p>
            <a:pPr>
              <a:lnSpc>
                <a:spcPts val="3324"/>
              </a:lnSpc>
            </a:pPr>
            <a:endParaRPr lang="en-US" sz="2374">
              <a:solidFill>
                <a:srgbClr val="F4F4F4"/>
              </a:solidFill>
              <a:latin typeface="Muli"/>
            </a:endParaRPr>
          </a:p>
        </p:txBody>
      </p:sp>
      <p:sp>
        <p:nvSpPr>
          <p:cNvPr id="15" name="TextBox 15"/>
          <p:cNvSpPr txBox="1"/>
          <p:nvPr/>
        </p:nvSpPr>
        <p:spPr>
          <a:xfrm>
            <a:off x="14467718" y="1165282"/>
            <a:ext cx="2942183" cy="271145"/>
          </a:xfrm>
          <a:prstGeom prst="rect">
            <a:avLst/>
          </a:prstGeom>
        </p:spPr>
        <p:txBody>
          <a:bodyPr lIns="0" tIns="0" rIns="0" bIns="0" rtlCol="0" anchor="t">
            <a:spAutoFit/>
          </a:bodyPr>
          <a:lstStyle/>
          <a:p>
            <a:pPr algn="r">
              <a:lnSpc>
                <a:spcPts val="2380"/>
              </a:lnSpc>
              <a:spcBef>
                <a:spcPct val="0"/>
              </a:spcBef>
            </a:pPr>
            <a:r>
              <a:rPr lang="en-US" sz="1700" u="sng">
                <a:solidFill>
                  <a:srgbClr val="F4F4F4"/>
                </a:solidFill>
                <a:latin typeface="Muli Semi-Bold"/>
                <a:hlinkClick r:id="rId2" action="ppaction://hlinksldjump"/>
              </a:rPr>
              <a:t>Quay lại Trang Chương trình</a:t>
            </a:r>
          </a:p>
        </p:txBody>
      </p:sp>
      <p:pic>
        <p:nvPicPr>
          <p:cNvPr id="10244" name="Picture 4" descr="Hotspot Shield: Fastest VPN for Streaming, Gaming &amp; More">
            <a:extLst>
              <a:ext uri="{FF2B5EF4-FFF2-40B4-BE49-F238E27FC236}">
                <a16:creationId xmlns:a16="http://schemas.microsoft.com/office/drawing/2014/main" id="{A6D1DBE2-973A-4EA8-0319-6DB34CCA04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85366" y="4556672"/>
            <a:ext cx="3470774" cy="289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246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605699" y="4343772"/>
            <a:ext cx="7784114" cy="3318857"/>
            <a:chOff x="0" y="0"/>
            <a:chExt cx="1213820" cy="517528"/>
          </a:xfrm>
        </p:grpSpPr>
        <p:sp>
          <p:nvSpPr>
            <p:cNvPr id="3" name="Freeform 3"/>
            <p:cNvSpPr/>
            <p:nvPr/>
          </p:nvSpPr>
          <p:spPr>
            <a:xfrm>
              <a:off x="0" y="0"/>
              <a:ext cx="1213820" cy="517528"/>
            </a:xfrm>
            <a:custGeom>
              <a:avLst/>
              <a:gdLst/>
              <a:ahLst/>
              <a:cxnLst/>
              <a:rect l="l" t="t" r="r" b="b"/>
              <a:pathLst>
                <a:path w="1213820" h="517528">
                  <a:moveTo>
                    <a:pt x="0" y="0"/>
                  </a:moveTo>
                  <a:lnTo>
                    <a:pt x="1213820" y="0"/>
                  </a:lnTo>
                  <a:lnTo>
                    <a:pt x="1213820" y="517528"/>
                  </a:lnTo>
                  <a:lnTo>
                    <a:pt x="0" y="517528"/>
                  </a:lnTo>
                  <a:close/>
                </a:path>
              </a:pathLst>
            </a:custGeom>
            <a:solidFill>
              <a:srgbClr val="F4F4F4"/>
            </a:solidFill>
          </p:spPr>
          <p:txBody>
            <a:bodyPr/>
            <a:lstStyle/>
            <a:p>
              <a:endParaRPr lang="en-US"/>
            </a:p>
          </p:txBody>
        </p:sp>
        <p:sp>
          <p:nvSpPr>
            <p:cNvPr id="4" name="TextBox 4"/>
            <p:cNvSpPr txBox="1"/>
            <p:nvPr/>
          </p:nvSpPr>
          <p:spPr>
            <a:xfrm>
              <a:off x="0" y="-38100"/>
              <a:ext cx="1213820" cy="555628"/>
            </a:xfrm>
            <a:prstGeom prst="rect">
              <a:avLst/>
            </a:prstGeom>
          </p:spPr>
          <p:txBody>
            <a:bodyPr lIns="254000" tIns="254000" rIns="254000" bIns="254000" rtlCol="0" anchor="ctr"/>
            <a:lstStyle/>
            <a:p>
              <a:pPr>
                <a:lnSpc>
                  <a:spcPts val="5199"/>
                </a:lnSpc>
              </a:pPr>
              <a:r>
                <a:rPr lang="en-US" sz="3999">
                  <a:solidFill>
                    <a:srgbClr val="000000"/>
                  </a:solidFill>
                  <a:latin typeface="Muli Ultra-Bold"/>
                </a:rPr>
                <a:t>5. Dịch vụ Load Balancing:   F5 Networks</a:t>
              </a:r>
            </a:p>
          </p:txBody>
        </p:sp>
      </p:grpSp>
      <p:grpSp>
        <p:nvGrpSpPr>
          <p:cNvPr id="5" name="Group 5"/>
          <p:cNvGrpSpPr/>
          <p:nvPr/>
        </p:nvGrpSpPr>
        <p:grpSpPr>
          <a:xfrm rot="-10800000">
            <a:off x="-2915828" y="-3678236"/>
            <a:ext cx="12804984" cy="6226137"/>
            <a:chOff x="0" y="0"/>
            <a:chExt cx="11048529" cy="5372100"/>
          </a:xfrm>
        </p:grpSpPr>
        <p:sp>
          <p:nvSpPr>
            <p:cNvPr id="6" name="Freeform 6"/>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endParaRPr lang="en-US"/>
            </a:p>
          </p:txBody>
        </p:sp>
      </p:grpSp>
      <p:grpSp>
        <p:nvGrpSpPr>
          <p:cNvPr id="7" name="Group 7"/>
          <p:cNvGrpSpPr/>
          <p:nvPr/>
        </p:nvGrpSpPr>
        <p:grpSpPr>
          <a:xfrm>
            <a:off x="8611724" y="-865713"/>
            <a:ext cx="2695438" cy="2334501"/>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endParaRPr lang="en-US"/>
            </a:p>
          </p:txBody>
        </p:sp>
      </p:grpSp>
      <p:grpSp>
        <p:nvGrpSpPr>
          <p:cNvPr id="9" name="Group 9"/>
          <p:cNvGrpSpPr/>
          <p:nvPr/>
        </p:nvGrpSpPr>
        <p:grpSpPr>
          <a:xfrm>
            <a:off x="10896706" y="4343772"/>
            <a:ext cx="5848094" cy="3318857"/>
            <a:chOff x="0" y="0"/>
            <a:chExt cx="911926" cy="517528"/>
          </a:xfrm>
        </p:grpSpPr>
        <p:sp>
          <p:nvSpPr>
            <p:cNvPr id="10" name="Freeform 10"/>
            <p:cNvSpPr/>
            <p:nvPr/>
          </p:nvSpPr>
          <p:spPr>
            <a:xfrm>
              <a:off x="0" y="0"/>
              <a:ext cx="911926" cy="517528"/>
            </a:xfrm>
            <a:custGeom>
              <a:avLst/>
              <a:gdLst/>
              <a:ahLst/>
              <a:cxnLst/>
              <a:rect l="l" t="t" r="r" b="b"/>
              <a:pathLst>
                <a:path w="911926" h="517528">
                  <a:moveTo>
                    <a:pt x="0" y="0"/>
                  </a:moveTo>
                  <a:lnTo>
                    <a:pt x="911926" y="0"/>
                  </a:lnTo>
                  <a:lnTo>
                    <a:pt x="911926" y="517528"/>
                  </a:lnTo>
                  <a:lnTo>
                    <a:pt x="0" y="517528"/>
                  </a:lnTo>
                  <a:close/>
                </a:path>
              </a:pathLst>
            </a:custGeom>
            <a:solidFill>
              <a:srgbClr val="F4F4F4"/>
            </a:solidFill>
          </p:spPr>
          <p:txBody>
            <a:bodyPr/>
            <a:lstStyle/>
            <a:p>
              <a:endParaRPr lang="en-US"/>
            </a:p>
          </p:txBody>
        </p:sp>
        <p:sp>
          <p:nvSpPr>
            <p:cNvPr id="11" name="TextBox 11"/>
            <p:cNvSpPr txBox="1"/>
            <p:nvPr/>
          </p:nvSpPr>
          <p:spPr>
            <a:xfrm>
              <a:off x="0" y="-38100"/>
              <a:ext cx="911926" cy="555628"/>
            </a:xfrm>
            <a:prstGeom prst="rect">
              <a:avLst/>
            </a:prstGeom>
          </p:spPr>
          <p:txBody>
            <a:bodyPr lIns="254000" tIns="254000" rIns="254000" bIns="254000" rtlCol="0" anchor="ctr"/>
            <a:lstStyle/>
            <a:p>
              <a:pPr algn="ctr">
                <a:lnSpc>
                  <a:spcPts val="5199"/>
                </a:lnSpc>
              </a:pPr>
              <a:endParaRPr/>
            </a:p>
          </p:txBody>
        </p:sp>
      </p:grpSp>
      <p:sp>
        <p:nvSpPr>
          <p:cNvPr id="13" name="TextBox 13"/>
          <p:cNvSpPr txBox="1"/>
          <p:nvPr/>
        </p:nvSpPr>
        <p:spPr>
          <a:xfrm>
            <a:off x="582903" y="253913"/>
            <a:ext cx="7752807" cy="803040"/>
          </a:xfrm>
          <a:prstGeom prst="rect">
            <a:avLst/>
          </a:prstGeom>
        </p:spPr>
        <p:txBody>
          <a:bodyPr lIns="0" tIns="0" rIns="0" bIns="0" rtlCol="0" anchor="t">
            <a:spAutoFit/>
          </a:bodyPr>
          <a:lstStyle/>
          <a:p>
            <a:pPr marL="0" lvl="0" indent="0">
              <a:lnSpc>
                <a:spcPts val="6727"/>
              </a:lnSpc>
              <a:spcBef>
                <a:spcPct val="0"/>
              </a:spcBef>
            </a:pPr>
            <a:r>
              <a:rPr lang="en-US" sz="5175" spc="-51">
                <a:solidFill>
                  <a:srgbClr val="000000"/>
                </a:solidFill>
                <a:latin typeface="Muli Bold"/>
              </a:rPr>
              <a:t>c. Các dịch vụ cần thuê</a:t>
            </a:r>
          </a:p>
        </p:txBody>
      </p:sp>
      <p:sp>
        <p:nvSpPr>
          <p:cNvPr id="14" name="TextBox 14"/>
          <p:cNvSpPr txBox="1"/>
          <p:nvPr/>
        </p:nvSpPr>
        <p:spPr>
          <a:xfrm>
            <a:off x="1605699" y="7948380"/>
            <a:ext cx="8147901" cy="2082943"/>
          </a:xfrm>
          <a:prstGeom prst="rect">
            <a:avLst/>
          </a:prstGeom>
        </p:spPr>
        <p:txBody>
          <a:bodyPr wrap="square" lIns="0" tIns="0" rIns="0" bIns="0" rtlCol="0" anchor="t">
            <a:spAutoFit/>
          </a:bodyPr>
          <a:lstStyle/>
          <a:p>
            <a:pPr>
              <a:lnSpc>
                <a:spcPts val="3324"/>
              </a:lnSpc>
            </a:pPr>
            <a:r>
              <a:rPr lang="en-US" sz="2374">
                <a:solidFill>
                  <a:srgbClr val="F4F4F4"/>
                </a:solidFill>
                <a:latin typeface="Muli"/>
              </a:rPr>
              <a:t>-Là một nhà cung cấp hàng đầu về giải pháp load balancing và giải pháp ứng dụng an toàn.</a:t>
            </a:r>
          </a:p>
          <a:p>
            <a:pPr>
              <a:lnSpc>
                <a:spcPts val="3324"/>
              </a:lnSpc>
            </a:pPr>
            <a:r>
              <a:rPr lang="en-US" sz="2374">
                <a:solidFill>
                  <a:srgbClr val="F4F4F4"/>
                </a:solidFill>
                <a:latin typeface="Muli"/>
              </a:rPr>
              <a:t>- Đặc điểm nổi bật: Cung cấp giải pháp load balancing mạnh mẽ với nhiều tính năng bảo mật tích hợp.</a:t>
            </a:r>
          </a:p>
          <a:p>
            <a:pPr>
              <a:lnSpc>
                <a:spcPts val="3324"/>
              </a:lnSpc>
            </a:pPr>
            <a:endParaRPr lang="en-US" sz="2374">
              <a:solidFill>
                <a:srgbClr val="F4F4F4"/>
              </a:solidFill>
              <a:latin typeface="Muli"/>
            </a:endParaRPr>
          </a:p>
        </p:txBody>
      </p:sp>
      <p:sp>
        <p:nvSpPr>
          <p:cNvPr id="15" name="TextBox 15"/>
          <p:cNvSpPr txBox="1"/>
          <p:nvPr/>
        </p:nvSpPr>
        <p:spPr>
          <a:xfrm>
            <a:off x="14467718" y="1165282"/>
            <a:ext cx="2942183" cy="271145"/>
          </a:xfrm>
          <a:prstGeom prst="rect">
            <a:avLst/>
          </a:prstGeom>
        </p:spPr>
        <p:txBody>
          <a:bodyPr lIns="0" tIns="0" rIns="0" bIns="0" rtlCol="0" anchor="t">
            <a:spAutoFit/>
          </a:bodyPr>
          <a:lstStyle/>
          <a:p>
            <a:pPr algn="r">
              <a:lnSpc>
                <a:spcPts val="2380"/>
              </a:lnSpc>
              <a:spcBef>
                <a:spcPct val="0"/>
              </a:spcBef>
            </a:pPr>
            <a:r>
              <a:rPr lang="en-US" sz="1700" u="sng">
                <a:solidFill>
                  <a:srgbClr val="F4F4F4"/>
                </a:solidFill>
                <a:latin typeface="Muli Semi-Bold"/>
                <a:hlinkClick r:id="rId2" action="ppaction://hlinksldjump"/>
              </a:rPr>
              <a:t>Quay lại Trang Chương trình</a:t>
            </a:r>
          </a:p>
        </p:txBody>
      </p:sp>
      <p:pic>
        <p:nvPicPr>
          <p:cNvPr id="9218" name="Picture 2" descr="F5 Networks dẫn đầu về ứng dụng tường lửa ứng dụng web - Vina Aspire">
            <a:extLst>
              <a:ext uri="{FF2B5EF4-FFF2-40B4-BE49-F238E27FC236}">
                <a16:creationId xmlns:a16="http://schemas.microsoft.com/office/drawing/2014/main" id="{2D745E49-F72E-897C-D1CE-7339C826D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7301" y="5143500"/>
            <a:ext cx="57150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506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605699" y="4099440"/>
            <a:ext cx="7784114" cy="3563189"/>
            <a:chOff x="0" y="-38100"/>
            <a:chExt cx="1213820" cy="555628"/>
          </a:xfrm>
        </p:grpSpPr>
        <p:sp>
          <p:nvSpPr>
            <p:cNvPr id="3" name="Freeform 3"/>
            <p:cNvSpPr/>
            <p:nvPr/>
          </p:nvSpPr>
          <p:spPr>
            <a:xfrm>
              <a:off x="0" y="0"/>
              <a:ext cx="1213820" cy="517528"/>
            </a:xfrm>
            <a:custGeom>
              <a:avLst/>
              <a:gdLst/>
              <a:ahLst/>
              <a:cxnLst/>
              <a:rect l="l" t="t" r="r" b="b"/>
              <a:pathLst>
                <a:path w="1213820" h="517528">
                  <a:moveTo>
                    <a:pt x="0" y="0"/>
                  </a:moveTo>
                  <a:lnTo>
                    <a:pt x="1213820" y="0"/>
                  </a:lnTo>
                  <a:lnTo>
                    <a:pt x="1213820" y="517528"/>
                  </a:lnTo>
                  <a:lnTo>
                    <a:pt x="0" y="517528"/>
                  </a:lnTo>
                  <a:close/>
                </a:path>
              </a:pathLst>
            </a:custGeom>
            <a:solidFill>
              <a:srgbClr val="F4F4F4"/>
            </a:solidFill>
          </p:spPr>
          <p:txBody>
            <a:bodyPr/>
            <a:lstStyle/>
            <a:p>
              <a:endParaRPr lang="en-US"/>
            </a:p>
          </p:txBody>
        </p:sp>
        <p:sp>
          <p:nvSpPr>
            <p:cNvPr id="4" name="TextBox 4"/>
            <p:cNvSpPr txBox="1"/>
            <p:nvPr/>
          </p:nvSpPr>
          <p:spPr>
            <a:xfrm>
              <a:off x="0" y="-38100"/>
              <a:ext cx="1213820" cy="555628"/>
            </a:xfrm>
            <a:prstGeom prst="rect">
              <a:avLst/>
            </a:prstGeom>
          </p:spPr>
          <p:txBody>
            <a:bodyPr lIns="254000" tIns="254000" rIns="254000" bIns="254000" rtlCol="0" anchor="ctr"/>
            <a:lstStyle/>
            <a:p>
              <a:pPr>
                <a:lnSpc>
                  <a:spcPts val="5199"/>
                </a:lnSpc>
              </a:pPr>
              <a:r>
                <a:rPr lang="en-US" sz="3999">
                  <a:solidFill>
                    <a:srgbClr val="000000"/>
                  </a:solidFill>
                  <a:latin typeface="Muli Ultra-Bold"/>
                </a:rPr>
                <a:t>6. Dịch vụ Video Conferencing:                       Microsoft Teams</a:t>
              </a:r>
            </a:p>
          </p:txBody>
        </p:sp>
      </p:grpSp>
      <p:grpSp>
        <p:nvGrpSpPr>
          <p:cNvPr id="5" name="Group 5"/>
          <p:cNvGrpSpPr/>
          <p:nvPr/>
        </p:nvGrpSpPr>
        <p:grpSpPr>
          <a:xfrm rot="-10800000">
            <a:off x="-2915828" y="-3678236"/>
            <a:ext cx="12804984" cy="6226137"/>
            <a:chOff x="0" y="0"/>
            <a:chExt cx="11048529" cy="5372100"/>
          </a:xfrm>
        </p:grpSpPr>
        <p:sp>
          <p:nvSpPr>
            <p:cNvPr id="6" name="Freeform 6"/>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endParaRPr lang="en-US"/>
            </a:p>
          </p:txBody>
        </p:sp>
      </p:grpSp>
      <p:grpSp>
        <p:nvGrpSpPr>
          <p:cNvPr id="7" name="Group 7"/>
          <p:cNvGrpSpPr/>
          <p:nvPr/>
        </p:nvGrpSpPr>
        <p:grpSpPr>
          <a:xfrm>
            <a:off x="8611724" y="-865713"/>
            <a:ext cx="2695438" cy="2334501"/>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endParaRPr lang="en-US"/>
            </a:p>
          </p:txBody>
        </p:sp>
      </p:grpSp>
      <p:grpSp>
        <p:nvGrpSpPr>
          <p:cNvPr id="9" name="Group 9"/>
          <p:cNvGrpSpPr/>
          <p:nvPr/>
        </p:nvGrpSpPr>
        <p:grpSpPr>
          <a:xfrm>
            <a:off x="10896706" y="4343772"/>
            <a:ext cx="5848094" cy="3318857"/>
            <a:chOff x="0" y="0"/>
            <a:chExt cx="911926" cy="517528"/>
          </a:xfrm>
        </p:grpSpPr>
        <p:sp>
          <p:nvSpPr>
            <p:cNvPr id="10" name="Freeform 10"/>
            <p:cNvSpPr/>
            <p:nvPr/>
          </p:nvSpPr>
          <p:spPr>
            <a:xfrm>
              <a:off x="0" y="0"/>
              <a:ext cx="911926" cy="517528"/>
            </a:xfrm>
            <a:custGeom>
              <a:avLst/>
              <a:gdLst/>
              <a:ahLst/>
              <a:cxnLst/>
              <a:rect l="l" t="t" r="r" b="b"/>
              <a:pathLst>
                <a:path w="911926" h="517528">
                  <a:moveTo>
                    <a:pt x="0" y="0"/>
                  </a:moveTo>
                  <a:lnTo>
                    <a:pt x="911926" y="0"/>
                  </a:lnTo>
                  <a:lnTo>
                    <a:pt x="911926" y="517528"/>
                  </a:lnTo>
                  <a:lnTo>
                    <a:pt x="0" y="517528"/>
                  </a:lnTo>
                  <a:close/>
                </a:path>
              </a:pathLst>
            </a:custGeom>
            <a:solidFill>
              <a:srgbClr val="F4F4F4"/>
            </a:solidFill>
          </p:spPr>
          <p:txBody>
            <a:bodyPr/>
            <a:lstStyle/>
            <a:p>
              <a:endParaRPr lang="en-US"/>
            </a:p>
          </p:txBody>
        </p:sp>
        <p:sp>
          <p:nvSpPr>
            <p:cNvPr id="11" name="TextBox 11"/>
            <p:cNvSpPr txBox="1"/>
            <p:nvPr/>
          </p:nvSpPr>
          <p:spPr>
            <a:xfrm>
              <a:off x="0" y="-38100"/>
              <a:ext cx="911926" cy="555628"/>
            </a:xfrm>
            <a:prstGeom prst="rect">
              <a:avLst/>
            </a:prstGeom>
          </p:spPr>
          <p:txBody>
            <a:bodyPr lIns="254000" tIns="254000" rIns="254000" bIns="254000" rtlCol="0" anchor="ctr"/>
            <a:lstStyle/>
            <a:p>
              <a:pPr algn="ctr">
                <a:lnSpc>
                  <a:spcPts val="5199"/>
                </a:lnSpc>
              </a:pPr>
              <a:endParaRPr/>
            </a:p>
          </p:txBody>
        </p:sp>
      </p:grpSp>
      <p:sp>
        <p:nvSpPr>
          <p:cNvPr id="13" name="TextBox 13"/>
          <p:cNvSpPr txBox="1"/>
          <p:nvPr/>
        </p:nvSpPr>
        <p:spPr>
          <a:xfrm>
            <a:off x="582903" y="253913"/>
            <a:ext cx="7752807" cy="803040"/>
          </a:xfrm>
          <a:prstGeom prst="rect">
            <a:avLst/>
          </a:prstGeom>
        </p:spPr>
        <p:txBody>
          <a:bodyPr lIns="0" tIns="0" rIns="0" bIns="0" rtlCol="0" anchor="t">
            <a:spAutoFit/>
          </a:bodyPr>
          <a:lstStyle/>
          <a:p>
            <a:pPr marL="0" lvl="0" indent="0">
              <a:lnSpc>
                <a:spcPts val="6727"/>
              </a:lnSpc>
              <a:spcBef>
                <a:spcPct val="0"/>
              </a:spcBef>
            </a:pPr>
            <a:r>
              <a:rPr lang="en-US" sz="5175" spc="-51">
                <a:solidFill>
                  <a:srgbClr val="000000"/>
                </a:solidFill>
                <a:latin typeface="Muli Bold"/>
              </a:rPr>
              <a:t>c. Các dịch vụ cần thuê</a:t>
            </a:r>
          </a:p>
        </p:txBody>
      </p:sp>
      <p:sp>
        <p:nvSpPr>
          <p:cNvPr id="15" name="TextBox 15"/>
          <p:cNvSpPr txBox="1"/>
          <p:nvPr/>
        </p:nvSpPr>
        <p:spPr>
          <a:xfrm>
            <a:off x="14467718" y="1165282"/>
            <a:ext cx="2942183" cy="271145"/>
          </a:xfrm>
          <a:prstGeom prst="rect">
            <a:avLst/>
          </a:prstGeom>
        </p:spPr>
        <p:txBody>
          <a:bodyPr lIns="0" tIns="0" rIns="0" bIns="0" rtlCol="0" anchor="t">
            <a:spAutoFit/>
          </a:bodyPr>
          <a:lstStyle/>
          <a:p>
            <a:pPr algn="r">
              <a:lnSpc>
                <a:spcPts val="2380"/>
              </a:lnSpc>
              <a:spcBef>
                <a:spcPct val="0"/>
              </a:spcBef>
            </a:pPr>
            <a:r>
              <a:rPr lang="en-US" sz="1700" u="sng">
                <a:solidFill>
                  <a:srgbClr val="F4F4F4"/>
                </a:solidFill>
                <a:latin typeface="Muli Semi-Bold"/>
                <a:hlinkClick r:id="rId2" action="ppaction://hlinksldjump"/>
              </a:rPr>
              <a:t>Quay lại Trang Chương trình</a:t>
            </a:r>
          </a:p>
        </p:txBody>
      </p:sp>
      <p:pic>
        <p:nvPicPr>
          <p:cNvPr id="8194" name="Picture 2" descr="Microsoft Teams Logo, symbol, meaning, history, PNG, brand">
            <a:extLst>
              <a:ext uri="{FF2B5EF4-FFF2-40B4-BE49-F238E27FC236}">
                <a16:creationId xmlns:a16="http://schemas.microsoft.com/office/drawing/2014/main" id="{FB3C70B0-35A6-6322-96BD-39B1365087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7115" y="4476778"/>
            <a:ext cx="5427276" cy="3052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851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605699" y="4343772"/>
            <a:ext cx="7784114" cy="3318857"/>
            <a:chOff x="0" y="0"/>
            <a:chExt cx="1213820" cy="517528"/>
          </a:xfrm>
        </p:grpSpPr>
        <p:sp>
          <p:nvSpPr>
            <p:cNvPr id="3" name="Freeform 3"/>
            <p:cNvSpPr/>
            <p:nvPr/>
          </p:nvSpPr>
          <p:spPr>
            <a:xfrm>
              <a:off x="0" y="0"/>
              <a:ext cx="1213820" cy="517528"/>
            </a:xfrm>
            <a:custGeom>
              <a:avLst/>
              <a:gdLst/>
              <a:ahLst/>
              <a:cxnLst/>
              <a:rect l="l" t="t" r="r" b="b"/>
              <a:pathLst>
                <a:path w="1213820" h="517528">
                  <a:moveTo>
                    <a:pt x="0" y="0"/>
                  </a:moveTo>
                  <a:lnTo>
                    <a:pt x="1213820" y="0"/>
                  </a:lnTo>
                  <a:lnTo>
                    <a:pt x="1213820" y="517528"/>
                  </a:lnTo>
                  <a:lnTo>
                    <a:pt x="0" y="517528"/>
                  </a:lnTo>
                  <a:close/>
                </a:path>
              </a:pathLst>
            </a:custGeom>
            <a:solidFill>
              <a:srgbClr val="F4F4F4"/>
            </a:solidFill>
          </p:spPr>
          <p:txBody>
            <a:bodyPr/>
            <a:lstStyle/>
            <a:p>
              <a:endParaRPr lang="en-US"/>
            </a:p>
          </p:txBody>
        </p:sp>
        <p:sp>
          <p:nvSpPr>
            <p:cNvPr id="4" name="TextBox 4"/>
            <p:cNvSpPr txBox="1"/>
            <p:nvPr/>
          </p:nvSpPr>
          <p:spPr>
            <a:xfrm>
              <a:off x="0" y="-38100"/>
              <a:ext cx="1213820" cy="555628"/>
            </a:xfrm>
            <a:prstGeom prst="rect">
              <a:avLst/>
            </a:prstGeom>
          </p:spPr>
          <p:txBody>
            <a:bodyPr lIns="254000" tIns="254000" rIns="254000" bIns="254000" rtlCol="0" anchor="ctr"/>
            <a:lstStyle/>
            <a:p>
              <a:pPr>
                <a:lnSpc>
                  <a:spcPts val="5199"/>
                </a:lnSpc>
              </a:pPr>
              <a:r>
                <a:rPr lang="en-US" sz="3999">
                  <a:solidFill>
                    <a:srgbClr val="000000"/>
                  </a:solidFill>
                  <a:latin typeface="Muli Ultra-Bold"/>
                </a:rPr>
                <a:t>7. Dịch vụ Network monitoring (giám sát mạng):</a:t>
              </a:r>
            </a:p>
            <a:p>
              <a:pPr>
                <a:lnSpc>
                  <a:spcPts val="5199"/>
                </a:lnSpc>
              </a:pPr>
              <a:r>
                <a:rPr lang="en-US" sz="3999">
                  <a:solidFill>
                    <a:srgbClr val="000000"/>
                  </a:solidFill>
                  <a:latin typeface="Muli Ultra-Bold"/>
                </a:rPr>
                <a:t>PRTG Network Monitor</a:t>
              </a:r>
            </a:p>
          </p:txBody>
        </p:sp>
      </p:grpSp>
      <p:grpSp>
        <p:nvGrpSpPr>
          <p:cNvPr id="5" name="Group 5"/>
          <p:cNvGrpSpPr/>
          <p:nvPr/>
        </p:nvGrpSpPr>
        <p:grpSpPr>
          <a:xfrm rot="-10800000">
            <a:off x="-2915828" y="-3678236"/>
            <a:ext cx="12804984" cy="6226137"/>
            <a:chOff x="0" y="0"/>
            <a:chExt cx="11048529" cy="5372100"/>
          </a:xfrm>
        </p:grpSpPr>
        <p:sp>
          <p:nvSpPr>
            <p:cNvPr id="6" name="Freeform 6"/>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endParaRPr lang="en-US"/>
            </a:p>
          </p:txBody>
        </p:sp>
      </p:grpSp>
      <p:grpSp>
        <p:nvGrpSpPr>
          <p:cNvPr id="7" name="Group 7"/>
          <p:cNvGrpSpPr/>
          <p:nvPr/>
        </p:nvGrpSpPr>
        <p:grpSpPr>
          <a:xfrm>
            <a:off x="8611724" y="-865713"/>
            <a:ext cx="2695438" cy="2334501"/>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endParaRPr lang="en-US"/>
            </a:p>
          </p:txBody>
        </p:sp>
      </p:grpSp>
      <p:grpSp>
        <p:nvGrpSpPr>
          <p:cNvPr id="9" name="Group 9"/>
          <p:cNvGrpSpPr/>
          <p:nvPr/>
        </p:nvGrpSpPr>
        <p:grpSpPr>
          <a:xfrm>
            <a:off x="10896706" y="4343772"/>
            <a:ext cx="5848094" cy="3318857"/>
            <a:chOff x="0" y="0"/>
            <a:chExt cx="911926" cy="517528"/>
          </a:xfrm>
        </p:grpSpPr>
        <p:sp>
          <p:nvSpPr>
            <p:cNvPr id="10" name="Freeform 10"/>
            <p:cNvSpPr/>
            <p:nvPr/>
          </p:nvSpPr>
          <p:spPr>
            <a:xfrm>
              <a:off x="0" y="0"/>
              <a:ext cx="911926" cy="517528"/>
            </a:xfrm>
            <a:custGeom>
              <a:avLst/>
              <a:gdLst/>
              <a:ahLst/>
              <a:cxnLst/>
              <a:rect l="l" t="t" r="r" b="b"/>
              <a:pathLst>
                <a:path w="911926" h="517528">
                  <a:moveTo>
                    <a:pt x="0" y="0"/>
                  </a:moveTo>
                  <a:lnTo>
                    <a:pt x="911926" y="0"/>
                  </a:lnTo>
                  <a:lnTo>
                    <a:pt x="911926" y="517528"/>
                  </a:lnTo>
                  <a:lnTo>
                    <a:pt x="0" y="517528"/>
                  </a:lnTo>
                  <a:close/>
                </a:path>
              </a:pathLst>
            </a:custGeom>
            <a:solidFill>
              <a:srgbClr val="F4F4F4"/>
            </a:solidFill>
          </p:spPr>
          <p:txBody>
            <a:bodyPr/>
            <a:lstStyle/>
            <a:p>
              <a:endParaRPr lang="en-US"/>
            </a:p>
          </p:txBody>
        </p:sp>
        <p:sp>
          <p:nvSpPr>
            <p:cNvPr id="11" name="TextBox 11"/>
            <p:cNvSpPr txBox="1"/>
            <p:nvPr/>
          </p:nvSpPr>
          <p:spPr>
            <a:xfrm>
              <a:off x="0" y="-38100"/>
              <a:ext cx="911926" cy="555628"/>
            </a:xfrm>
            <a:prstGeom prst="rect">
              <a:avLst/>
            </a:prstGeom>
          </p:spPr>
          <p:txBody>
            <a:bodyPr lIns="254000" tIns="254000" rIns="254000" bIns="254000" rtlCol="0" anchor="ctr"/>
            <a:lstStyle/>
            <a:p>
              <a:pPr algn="ctr">
                <a:lnSpc>
                  <a:spcPts val="5199"/>
                </a:lnSpc>
              </a:pPr>
              <a:endParaRPr/>
            </a:p>
          </p:txBody>
        </p:sp>
      </p:grpSp>
      <p:sp>
        <p:nvSpPr>
          <p:cNvPr id="13" name="TextBox 13"/>
          <p:cNvSpPr txBox="1"/>
          <p:nvPr/>
        </p:nvSpPr>
        <p:spPr>
          <a:xfrm>
            <a:off x="582903" y="253913"/>
            <a:ext cx="7752807" cy="803040"/>
          </a:xfrm>
          <a:prstGeom prst="rect">
            <a:avLst/>
          </a:prstGeom>
        </p:spPr>
        <p:txBody>
          <a:bodyPr lIns="0" tIns="0" rIns="0" bIns="0" rtlCol="0" anchor="t">
            <a:spAutoFit/>
          </a:bodyPr>
          <a:lstStyle/>
          <a:p>
            <a:pPr marL="0" lvl="0" indent="0">
              <a:lnSpc>
                <a:spcPts val="6727"/>
              </a:lnSpc>
              <a:spcBef>
                <a:spcPct val="0"/>
              </a:spcBef>
            </a:pPr>
            <a:r>
              <a:rPr lang="en-US" sz="5175" spc="-51">
                <a:solidFill>
                  <a:srgbClr val="000000"/>
                </a:solidFill>
                <a:latin typeface="Muli Bold"/>
              </a:rPr>
              <a:t>c. Các dịch vụ cần thuê</a:t>
            </a:r>
          </a:p>
        </p:txBody>
      </p:sp>
      <p:sp>
        <p:nvSpPr>
          <p:cNvPr id="14" name="TextBox 14"/>
          <p:cNvSpPr txBox="1"/>
          <p:nvPr/>
        </p:nvSpPr>
        <p:spPr>
          <a:xfrm>
            <a:off x="1605699" y="7948380"/>
            <a:ext cx="8071701" cy="2506135"/>
          </a:xfrm>
          <a:prstGeom prst="rect">
            <a:avLst/>
          </a:prstGeom>
        </p:spPr>
        <p:txBody>
          <a:bodyPr wrap="square" lIns="0" tIns="0" rIns="0" bIns="0" rtlCol="0" anchor="t">
            <a:spAutoFit/>
          </a:bodyPr>
          <a:lstStyle/>
          <a:p>
            <a:pPr>
              <a:lnSpc>
                <a:spcPts val="3324"/>
              </a:lnSpc>
            </a:pPr>
            <a:r>
              <a:rPr lang="en-US" sz="2374">
                <a:solidFill>
                  <a:srgbClr val="F4F4F4"/>
                </a:solidFill>
                <a:latin typeface="Muli"/>
              </a:rPr>
              <a:t>- Là một giải pháp giám sát mạng all-in-one, cung cấp các chức năng theo dõi băng thông, giám sát thiết bị mạng, và báo cáo chi tiết.</a:t>
            </a:r>
          </a:p>
          <a:p>
            <a:pPr>
              <a:lnSpc>
                <a:spcPts val="3324"/>
              </a:lnSpc>
            </a:pPr>
            <a:r>
              <a:rPr lang="en-US" sz="2374">
                <a:solidFill>
                  <a:srgbClr val="F4F4F4"/>
                </a:solidFill>
                <a:latin typeface="Muli"/>
              </a:rPr>
              <a:t>- Đặc điểm nổi bật: Giao diện sử dụng dễ dàng, hỗ trợ đa nền tảng, báo cáo chi tiết và đa dạng.</a:t>
            </a:r>
          </a:p>
          <a:p>
            <a:pPr>
              <a:lnSpc>
                <a:spcPts val="3324"/>
              </a:lnSpc>
            </a:pPr>
            <a:endParaRPr lang="en-US" sz="2374">
              <a:solidFill>
                <a:srgbClr val="F4F4F4"/>
              </a:solidFill>
              <a:latin typeface="Muli"/>
            </a:endParaRPr>
          </a:p>
        </p:txBody>
      </p:sp>
      <p:sp>
        <p:nvSpPr>
          <p:cNvPr id="15" name="TextBox 15"/>
          <p:cNvSpPr txBox="1"/>
          <p:nvPr/>
        </p:nvSpPr>
        <p:spPr>
          <a:xfrm>
            <a:off x="14467718" y="1165282"/>
            <a:ext cx="2942183" cy="271145"/>
          </a:xfrm>
          <a:prstGeom prst="rect">
            <a:avLst/>
          </a:prstGeom>
        </p:spPr>
        <p:txBody>
          <a:bodyPr lIns="0" tIns="0" rIns="0" bIns="0" rtlCol="0" anchor="t">
            <a:spAutoFit/>
          </a:bodyPr>
          <a:lstStyle/>
          <a:p>
            <a:pPr algn="r">
              <a:lnSpc>
                <a:spcPts val="2380"/>
              </a:lnSpc>
              <a:spcBef>
                <a:spcPct val="0"/>
              </a:spcBef>
            </a:pPr>
            <a:r>
              <a:rPr lang="en-US" sz="1700" u="sng">
                <a:solidFill>
                  <a:srgbClr val="F4F4F4"/>
                </a:solidFill>
                <a:latin typeface="Muli Semi-Bold"/>
                <a:hlinkClick r:id="rId2" action="ppaction://hlinksldjump"/>
              </a:rPr>
              <a:t>Quay lại Trang Chương trình</a:t>
            </a:r>
          </a:p>
        </p:txBody>
      </p:sp>
      <p:pic>
        <p:nvPicPr>
          <p:cNvPr id="7170" name="Picture 2">
            <a:extLst>
              <a:ext uri="{FF2B5EF4-FFF2-40B4-BE49-F238E27FC236}">
                <a16:creationId xmlns:a16="http://schemas.microsoft.com/office/drawing/2014/main" id="{1B47D762-4B70-E2C1-D050-C4DBE5003B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58600" y="4501921"/>
            <a:ext cx="4514894" cy="2758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649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328902" y="2317173"/>
            <a:ext cx="7321033" cy="6340049"/>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sp>
        <p:nvSpPr>
          <p:cNvPr id="4" name="TextBox 4"/>
          <p:cNvSpPr txBox="1"/>
          <p:nvPr/>
        </p:nvSpPr>
        <p:spPr>
          <a:xfrm>
            <a:off x="1028700" y="3318368"/>
            <a:ext cx="15278100" cy="1559273"/>
          </a:xfrm>
          <a:prstGeom prst="rect">
            <a:avLst/>
          </a:prstGeom>
        </p:spPr>
        <p:txBody>
          <a:bodyPr wrap="square" lIns="0" tIns="0" rIns="0" bIns="0" rtlCol="0" anchor="t">
            <a:spAutoFit/>
          </a:bodyPr>
          <a:lstStyle/>
          <a:p>
            <a:pPr>
              <a:lnSpc>
                <a:spcPts val="13229"/>
              </a:lnSpc>
            </a:pPr>
            <a:r>
              <a:rPr lang="en-US" sz="9449" spc="-103">
                <a:solidFill>
                  <a:srgbClr val="000000"/>
                </a:solidFill>
                <a:latin typeface="Muli Bold"/>
              </a:rPr>
              <a:t>III. Phân tích yêu cầu</a:t>
            </a:r>
          </a:p>
        </p:txBody>
      </p:sp>
      <p:grpSp>
        <p:nvGrpSpPr>
          <p:cNvPr id="5" name="Group 5"/>
          <p:cNvGrpSpPr/>
          <p:nvPr/>
        </p:nvGrpSpPr>
        <p:grpSpPr>
          <a:xfrm>
            <a:off x="12122944" y="7035126"/>
            <a:ext cx="4970154" cy="4304177"/>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7" name="Group 7"/>
          <p:cNvGrpSpPr/>
          <p:nvPr/>
        </p:nvGrpSpPr>
        <p:grpSpPr>
          <a:xfrm>
            <a:off x="12336342" y="5954842"/>
            <a:ext cx="2271679" cy="1967285"/>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grpSp>
        <p:nvGrpSpPr>
          <p:cNvPr id="9" name="Group 9"/>
          <p:cNvGrpSpPr/>
          <p:nvPr/>
        </p:nvGrpSpPr>
        <p:grpSpPr>
          <a:xfrm>
            <a:off x="13737770" y="373605"/>
            <a:ext cx="3799619" cy="3290488"/>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spTree>
    <p:extLst>
      <p:ext uri="{BB962C8B-B14F-4D97-AF65-F5344CB8AC3E}">
        <p14:creationId xmlns:p14="http://schemas.microsoft.com/office/powerpoint/2010/main" val="1318982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328902" y="2317173"/>
            <a:ext cx="7321033" cy="6340049"/>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sp>
        <p:nvSpPr>
          <p:cNvPr id="4" name="TextBox 4"/>
          <p:cNvSpPr txBox="1"/>
          <p:nvPr/>
        </p:nvSpPr>
        <p:spPr>
          <a:xfrm>
            <a:off x="1028700" y="3318368"/>
            <a:ext cx="15278100" cy="1559273"/>
          </a:xfrm>
          <a:prstGeom prst="rect">
            <a:avLst/>
          </a:prstGeom>
        </p:spPr>
        <p:txBody>
          <a:bodyPr wrap="square" lIns="0" tIns="0" rIns="0" bIns="0" rtlCol="0" anchor="t">
            <a:spAutoFit/>
          </a:bodyPr>
          <a:lstStyle/>
          <a:p>
            <a:pPr>
              <a:lnSpc>
                <a:spcPts val="13229"/>
              </a:lnSpc>
            </a:pPr>
            <a:r>
              <a:rPr lang="en-US" sz="9449" spc="-103">
                <a:solidFill>
                  <a:srgbClr val="000000"/>
                </a:solidFill>
                <a:latin typeface="Muli Bold"/>
              </a:rPr>
              <a:t>IV. Chi phí cho hệ thống</a:t>
            </a:r>
          </a:p>
        </p:txBody>
      </p:sp>
      <p:grpSp>
        <p:nvGrpSpPr>
          <p:cNvPr id="5" name="Group 5"/>
          <p:cNvGrpSpPr/>
          <p:nvPr/>
        </p:nvGrpSpPr>
        <p:grpSpPr>
          <a:xfrm>
            <a:off x="12122944" y="7035126"/>
            <a:ext cx="4970154" cy="4304177"/>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7" name="Group 7"/>
          <p:cNvGrpSpPr/>
          <p:nvPr/>
        </p:nvGrpSpPr>
        <p:grpSpPr>
          <a:xfrm>
            <a:off x="12336342" y="5954842"/>
            <a:ext cx="2271679" cy="1967285"/>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grpSp>
        <p:nvGrpSpPr>
          <p:cNvPr id="9" name="Group 9"/>
          <p:cNvGrpSpPr/>
          <p:nvPr/>
        </p:nvGrpSpPr>
        <p:grpSpPr>
          <a:xfrm>
            <a:off x="13737770" y="373605"/>
            <a:ext cx="3799619" cy="3290488"/>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11" name="Group 11"/>
          <p:cNvGrpSpPr/>
          <p:nvPr/>
        </p:nvGrpSpPr>
        <p:grpSpPr>
          <a:xfrm>
            <a:off x="1028700" y="1028700"/>
            <a:ext cx="4212844" cy="586200"/>
            <a:chOff x="0" y="0"/>
            <a:chExt cx="5617125" cy="781600"/>
          </a:xfrm>
        </p:grpSpPr>
        <p:sp>
          <p:nvSpPr>
            <p:cNvPr id="12" name="TextBox 12"/>
            <p:cNvSpPr txBox="1"/>
            <p:nvPr/>
          </p:nvSpPr>
          <p:spPr>
            <a:xfrm>
              <a:off x="1293956" y="104415"/>
              <a:ext cx="4323169" cy="525145"/>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Muli Bold"/>
                </a:rPr>
                <a:t>Nhóm 6</a:t>
              </a:r>
            </a:p>
          </p:txBody>
        </p:sp>
        <p:sp>
          <p:nvSpPr>
            <p:cNvPr id="13" name="Freeform 13"/>
            <p:cNvSpPr/>
            <p:nvPr/>
          </p:nvSpPr>
          <p:spPr>
            <a:xfrm>
              <a:off x="0" y="0"/>
              <a:ext cx="905010" cy="781600"/>
            </a:xfrm>
            <a:custGeom>
              <a:avLst/>
              <a:gdLst/>
              <a:ahLst/>
              <a:cxnLst/>
              <a:rect l="l" t="t" r="r" b="b"/>
              <a:pathLst>
                <a:path w="905010" h="78160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Tree>
    <p:extLst>
      <p:ext uri="{BB962C8B-B14F-4D97-AF65-F5344CB8AC3E}">
        <p14:creationId xmlns:p14="http://schemas.microsoft.com/office/powerpoint/2010/main" val="3755657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aphicFrame>
        <p:nvGraphicFramePr>
          <p:cNvPr id="20" name="Google Shape;1644;p43">
            <a:extLst>
              <a:ext uri="{FF2B5EF4-FFF2-40B4-BE49-F238E27FC236}">
                <a16:creationId xmlns:a16="http://schemas.microsoft.com/office/drawing/2014/main" id="{77AD7EAE-DF49-32CA-7652-185E3C5C018E}"/>
              </a:ext>
            </a:extLst>
          </p:cNvPr>
          <p:cNvGraphicFramePr/>
          <p:nvPr>
            <p:extLst>
              <p:ext uri="{D42A27DB-BD31-4B8C-83A1-F6EECF244321}">
                <p14:modId xmlns:p14="http://schemas.microsoft.com/office/powerpoint/2010/main" val="3279124355"/>
              </p:ext>
            </p:extLst>
          </p:nvPr>
        </p:nvGraphicFramePr>
        <p:xfrm>
          <a:off x="1447801" y="1000299"/>
          <a:ext cx="14173199" cy="8177592"/>
        </p:xfrm>
        <a:graphic>
          <a:graphicData uri="http://schemas.openxmlformats.org/drawingml/2006/table">
            <a:tbl>
              <a:tblPr>
                <a:noFill/>
              </a:tblPr>
              <a:tblGrid>
                <a:gridCol w="5714999">
                  <a:extLst>
                    <a:ext uri="{9D8B030D-6E8A-4147-A177-3AD203B41FA5}">
                      <a16:colId xmlns:a16="http://schemas.microsoft.com/office/drawing/2014/main" val="20000"/>
                    </a:ext>
                  </a:extLst>
                </a:gridCol>
                <a:gridCol w="2538806">
                  <a:extLst>
                    <a:ext uri="{9D8B030D-6E8A-4147-A177-3AD203B41FA5}">
                      <a16:colId xmlns:a16="http://schemas.microsoft.com/office/drawing/2014/main" val="20001"/>
                    </a:ext>
                  </a:extLst>
                </a:gridCol>
                <a:gridCol w="1917550">
                  <a:extLst>
                    <a:ext uri="{9D8B030D-6E8A-4147-A177-3AD203B41FA5}">
                      <a16:colId xmlns:a16="http://schemas.microsoft.com/office/drawing/2014/main" val="4286926303"/>
                    </a:ext>
                  </a:extLst>
                </a:gridCol>
                <a:gridCol w="4001844">
                  <a:extLst>
                    <a:ext uri="{9D8B030D-6E8A-4147-A177-3AD203B41FA5}">
                      <a16:colId xmlns:a16="http://schemas.microsoft.com/office/drawing/2014/main" val="2901183055"/>
                    </a:ext>
                  </a:extLst>
                </a:gridCol>
              </a:tblGrid>
              <a:tr h="6228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500">
                          <a:solidFill>
                            <a:schemeClr val="tx1"/>
                          </a:solidFill>
                          <a:latin typeface="Viga"/>
                          <a:ea typeface="Viga"/>
                          <a:cs typeface="Viga"/>
                          <a:sym typeface="Viga"/>
                        </a:rPr>
                        <a:t>Tên thiết bị</a:t>
                      </a:r>
                      <a:endParaRPr sz="2500">
                        <a:solidFill>
                          <a:schemeClr val="tx1"/>
                        </a:solidFill>
                        <a:latin typeface="Viga"/>
                        <a:ea typeface="Viga"/>
                        <a:cs typeface="Viga"/>
                        <a:sym typeface="Viga"/>
                      </a:endParaRPr>
                    </a:p>
                  </a:txBody>
                  <a:tcPr marL="91425" marR="91425" marT="91425" marB="91425" anchor="ctr">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gradFill>
                      <a:gsLst>
                        <a:gs pos="0">
                          <a:srgbClr val="8BE3FF"/>
                        </a:gs>
                        <a:gs pos="100000">
                          <a:srgbClr val="ACFFD9"/>
                        </a:gs>
                      </a:gsLst>
                      <a:lin ang="5400700" scaled="0"/>
                    </a:gra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500">
                          <a:solidFill>
                            <a:schemeClr val="tx1"/>
                          </a:solidFill>
                          <a:latin typeface="Viga"/>
                          <a:ea typeface="Viga"/>
                          <a:cs typeface="Viga"/>
                          <a:sym typeface="Viga"/>
                        </a:rPr>
                        <a:t>Giá</a:t>
                      </a:r>
                      <a:endParaRPr sz="2500">
                        <a:solidFill>
                          <a:schemeClr val="tx1"/>
                        </a:solidFill>
                        <a:latin typeface="Viga"/>
                        <a:ea typeface="Viga"/>
                        <a:cs typeface="Viga"/>
                        <a:sym typeface="Viga"/>
                      </a:endParaRPr>
                    </a:p>
                  </a:txBody>
                  <a:tcPr marL="91425" marR="91425" marT="91425" marB="91425" anchor="ctr">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gradFill>
                      <a:gsLst>
                        <a:gs pos="0">
                          <a:srgbClr val="8BE3FF"/>
                        </a:gs>
                        <a:gs pos="100000">
                          <a:srgbClr val="ACFFD9"/>
                        </a:gs>
                      </a:gsLst>
                      <a:lin ang="5400700" scaled="0"/>
                    </a:gradFill>
                  </a:tcPr>
                </a:tc>
                <a:tc>
                  <a:txBody>
                    <a:bodyPr/>
                    <a:lstStyle/>
                    <a:p>
                      <a:pPr marL="0" lvl="0" indent="0" algn="ctr" rtl="0">
                        <a:spcBef>
                          <a:spcPts val="0"/>
                        </a:spcBef>
                        <a:spcAft>
                          <a:spcPts val="0"/>
                        </a:spcAft>
                        <a:buNone/>
                      </a:pPr>
                      <a:r>
                        <a:rPr lang="en-US" sz="2500">
                          <a:solidFill>
                            <a:schemeClr val="tx1"/>
                          </a:solidFill>
                          <a:latin typeface="Viga"/>
                          <a:ea typeface="Viga"/>
                          <a:cs typeface="Viga"/>
                          <a:sym typeface="Viga"/>
                        </a:rPr>
                        <a:t>Số lượng</a:t>
                      </a:r>
                      <a:endParaRPr sz="2500">
                        <a:solidFill>
                          <a:schemeClr val="tx1"/>
                        </a:solidFill>
                        <a:latin typeface="Viga"/>
                        <a:ea typeface="Viga"/>
                        <a:cs typeface="Viga"/>
                        <a:sym typeface="Viga"/>
                      </a:endParaRPr>
                    </a:p>
                  </a:txBody>
                  <a:tcPr marL="91425" marR="91425" marT="91425" marB="91425" anchor="ctr">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gradFill>
                      <a:gsLst>
                        <a:gs pos="0">
                          <a:srgbClr val="8BE3FF"/>
                        </a:gs>
                        <a:gs pos="100000">
                          <a:srgbClr val="ACFFD9"/>
                        </a:gs>
                      </a:gsLst>
                      <a:lin ang="5400700" scaled="0"/>
                    </a:gradFill>
                  </a:tcPr>
                </a:tc>
                <a:tc>
                  <a:txBody>
                    <a:bodyPr/>
                    <a:lstStyle/>
                    <a:p>
                      <a:pPr marL="0" lvl="0" indent="0" algn="ctr" rtl="0">
                        <a:spcBef>
                          <a:spcPts val="0"/>
                        </a:spcBef>
                        <a:spcAft>
                          <a:spcPts val="0"/>
                        </a:spcAft>
                        <a:buNone/>
                      </a:pPr>
                      <a:r>
                        <a:rPr lang="en-US" sz="2500">
                          <a:solidFill>
                            <a:schemeClr val="tx1"/>
                          </a:solidFill>
                          <a:latin typeface="Viga"/>
                          <a:ea typeface="Viga"/>
                          <a:cs typeface="Viga"/>
                          <a:sym typeface="Viga"/>
                        </a:rPr>
                        <a:t>Thanh tiền</a:t>
                      </a:r>
                      <a:endParaRPr sz="2500">
                        <a:solidFill>
                          <a:schemeClr val="tx1"/>
                        </a:solidFill>
                        <a:latin typeface="Viga"/>
                        <a:ea typeface="Viga"/>
                        <a:cs typeface="Viga"/>
                        <a:sym typeface="Viga"/>
                      </a:endParaRPr>
                    </a:p>
                  </a:txBody>
                  <a:tcPr marL="91425" marR="91425" marT="91425" marB="91425" anchor="ctr">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gradFill>
                      <a:gsLst>
                        <a:gs pos="0">
                          <a:srgbClr val="8BE3FF"/>
                        </a:gs>
                        <a:gs pos="100000">
                          <a:srgbClr val="ACFFD9"/>
                        </a:gs>
                      </a:gsLst>
                      <a:lin ang="5400700" scaled="0"/>
                    </a:gradFill>
                  </a:tcPr>
                </a:tc>
                <a:extLst>
                  <a:ext uri="{0D108BD9-81ED-4DB2-BD59-A6C34878D82A}">
                    <a16:rowId xmlns:a16="http://schemas.microsoft.com/office/drawing/2014/main" val="10000"/>
                  </a:ext>
                </a:extLst>
              </a:tr>
              <a:tr h="548581">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Server ứng dụng: Dell PowerEdge R740</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74.800.000 VNĐ</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1</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74.800.000 VNĐ</a:t>
                      </a: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613785">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Server lưu trữ: Dell EMC PowerEdge R540</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64.800.000 VNĐ</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1</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64.800.000 VNĐ</a:t>
                      </a: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13785">
                <a:tc>
                  <a:txBody>
                    <a:bodyPr/>
                    <a:lstStyle/>
                    <a:p>
                      <a:pPr marL="0" marR="0">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Server triển khai máy ảo: Cisco UCS C220 M5L</a:t>
                      </a: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98.700.000 VNĐ</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1</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98.700.000 VNĐ</a:t>
                      </a:r>
                    </a:p>
                    <a:p>
                      <a:pPr marL="0" marR="0" algn="ctr">
                        <a:lnSpc>
                          <a:spcPct val="150000"/>
                        </a:lnSpc>
                        <a:spcBef>
                          <a:spcPts val="0"/>
                        </a:spcBef>
                        <a:spcAft>
                          <a:spcPts val="0"/>
                        </a:spcAft>
                      </a:pP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613785">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Firewall: Firewall Fortinet FortiGate 201F (FG-201F-BDL-950-12</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195.350.000 VNĐ</a:t>
                      </a: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1</a:t>
                      </a: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195.350.000 VNĐ</a:t>
                      </a:r>
                    </a:p>
                    <a:p>
                      <a:pPr marL="0" marR="0" algn="ctr">
                        <a:lnSpc>
                          <a:spcPct val="150000"/>
                        </a:lnSpc>
                        <a:spcBef>
                          <a:spcPts val="0"/>
                        </a:spcBef>
                        <a:spcAft>
                          <a:spcPts val="0"/>
                        </a:spcAft>
                      </a:pP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35473746"/>
                  </a:ext>
                </a:extLst>
              </a:tr>
              <a:tr h="694182">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Switch layer 3 (core layer): Cisco Catalyst 9300 Series - C9300-48U</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178.248.000 VNĐ</a:t>
                      </a: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2</a:t>
                      </a: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534.744.000 VNĐ</a:t>
                      </a: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14776669"/>
                  </a:ext>
                </a:extLst>
              </a:tr>
              <a:tr h="613785">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Switch layer 3 (Distribution layer): Cisco Catalyst 4500-X 32 Port 10G IP Base</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142.000.000 VNĐ</a:t>
                      </a: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2</a:t>
                      </a: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284.000.000 VNĐ</a:t>
                      </a:r>
                    </a:p>
                    <a:p>
                      <a:pPr marL="0" marR="0" algn="ctr">
                        <a:lnSpc>
                          <a:spcPct val="150000"/>
                        </a:lnSpc>
                        <a:spcBef>
                          <a:spcPts val="0"/>
                        </a:spcBef>
                        <a:spcAft>
                          <a:spcPts val="0"/>
                        </a:spcAft>
                      </a:pP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31651694"/>
                  </a:ext>
                </a:extLst>
              </a:tr>
              <a:tr h="613785">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Switch layer 2: Cisco Catalyst 2960X-24TS-L</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22.000.000 VNĐ</a:t>
                      </a: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30</a:t>
                      </a: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1.320.000.000 VNĐ</a:t>
                      </a: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02444831"/>
                  </a:ext>
                </a:extLst>
              </a:tr>
              <a:tr h="613785">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Access Point: Aruba Instant On AP11</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2.490.000 VNĐ</a:t>
                      </a: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30</a:t>
                      </a: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453.180.000 VNĐ</a:t>
                      </a:r>
                    </a:p>
                    <a:p>
                      <a:pPr marL="0" marR="0" algn="ctr">
                        <a:lnSpc>
                          <a:spcPct val="150000"/>
                        </a:lnSpc>
                        <a:spcBef>
                          <a:spcPts val="0"/>
                        </a:spcBef>
                        <a:spcAft>
                          <a:spcPts val="0"/>
                        </a:spcAft>
                      </a:pP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6649162"/>
                  </a:ext>
                </a:extLst>
              </a:tr>
              <a:tr h="613785">
                <a:tc>
                  <a:txBody>
                    <a:bodyPr/>
                    <a:lstStyle/>
                    <a:p>
                      <a:pPr marL="0" marR="0">
                        <a:lnSpc>
                          <a:spcPct val="150000"/>
                        </a:lnSpc>
                        <a:spcBef>
                          <a:spcPts val="0"/>
                        </a:spcBef>
                        <a:spcAft>
                          <a:spcPts val="0"/>
                        </a:spcAft>
                      </a:pPr>
                      <a:r>
                        <a:rPr lang="vi-VN" sz="2000" kern="100">
                          <a:effectLst/>
                          <a:latin typeface="Muli Bold" panose="020B0604020202020204" charset="0"/>
                          <a:ea typeface="Times New Roman" panose="02020603050405020304" pitchFamily="18" charset="0"/>
                          <a:cs typeface="Times New Roman" panose="02020603050405020304" pitchFamily="18" charset="0"/>
                        </a:rPr>
                        <a:t>Bộ Lưu Điện UPS</a:t>
                      </a:r>
                    </a:p>
                    <a:p>
                      <a:pPr marL="0" marR="0">
                        <a:lnSpc>
                          <a:spcPct val="150000"/>
                        </a:lnSpc>
                        <a:spcBef>
                          <a:spcPts val="0"/>
                        </a:spcBef>
                        <a:spcAft>
                          <a:spcPts val="0"/>
                        </a:spcAft>
                      </a:pPr>
                      <a:r>
                        <a:rPr lang="vi-VN" sz="2000" kern="100">
                          <a:effectLst/>
                          <a:latin typeface="Muli Bold" panose="020B0604020202020204" charset="0"/>
                          <a:ea typeface="Times New Roman" panose="02020603050405020304" pitchFamily="18" charset="0"/>
                          <a:cs typeface="Times New Roman" panose="02020603050405020304" pitchFamily="18" charset="0"/>
                        </a:rPr>
                        <a:t>PROLINK PRO902WS - 2KVA</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11.000.000 VNĐ</a:t>
                      </a: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2</a:t>
                      </a: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2000" kern="100">
                          <a:effectLst/>
                          <a:latin typeface="Muli Bold" panose="020B0604020202020204" charset="0"/>
                          <a:ea typeface="Calibri" panose="020F0502020204030204" pitchFamily="34" charset="0"/>
                          <a:cs typeface="Times New Roman" panose="02020603050405020304" pitchFamily="18" charset="0"/>
                        </a:rPr>
                        <a:t>198.000.000 VNĐ</a:t>
                      </a: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79026394"/>
                  </a:ext>
                </a:extLst>
              </a:tr>
              <a:tr h="613785">
                <a:tc gridSpan="3">
                  <a:txBody>
                    <a:bodyPr/>
                    <a:lstStyle/>
                    <a:p>
                      <a:pPr marL="0" marR="0" algn="ctr">
                        <a:lnSpc>
                          <a:spcPct val="150000"/>
                        </a:lnSpc>
                        <a:spcBef>
                          <a:spcPts val="0"/>
                        </a:spcBef>
                        <a:spcAft>
                          <a:spcPts val="0"/>
                        </a:spcAft>
                      </a:pPr>
                      <a:r>
                        <a:rPr lang="en-US" sz="3000" kern="100">
                          <a:effectLst/>
                          <a:latin typeface="Muli Bold" panose="020B0604020202020204" charset="0"/>
                          <a:ea typeface="Calibri" panose="020F0502020204030204" pitchFamily="34" charset="0"/>
                          <a:cs typeface="Times New Roman" panose="02020603050405020304" pitchFamily="18" charset="0"/>
                        </a:rPr>
                        <a:t>Tổng</a:t>
                      </a:r>
                      <a:endParaRPr lang="vi-VN" sz="3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hMerge="1">
                  <a:txBody>
                    <a:bodyPr/>
                    <a:lstStyle/>
                    <a:p>
                      <a:pPr marL="0" marR="0">
                        <a:lnSpc>
                          <a:spcPct val="150000"/>
                        </a:lnSpc>
                        <a:spcBef>
                          <a:spcPts val="0"/>
                        </a:spcBef>
                        <a:spcAft>
                          <a:spcPts val="0"/>
                        </a:spcAft>
                      </a:pP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hMerge="1">
                  <a:txBody>
                    <a:bodyPr/>
                    <a:lstStyle/>
                    <a:p>
                      <a:pPr marL="0" marR="0">
                        <a:lnSpc>
                          <a:spcPct val="150000"/>
                        </a:lnSpc>
                        <a:spcBef>
                          <a:spcPts val="0"/>
                        </a:spcBef>
                        <a:spcAft>
                          <a:spcPts val="0"/>
                        </a:spcAft>
                      </a:pP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1.830.846.000</a:t>
                      </a: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7952428"/>
                  </a:ext>
                </a:extLst>
              </a:tr>
            </a:tbl>
          </a:graphicData>
        </a:graphic>
      </p:graphicFrame>
      <p:sp>
        <p:nvSpPr>
          <p:cNvPr id="21" name="TextBox 2">
            <a:extLst>
              <a:ext uri="{FF2B5EF4-FFF2-40B4-BE49-F238E27FC236}">
                <a16:creationId xmlns:a16="http://schemas.microsoft.com/office/drawing/2014/main" id="{976FFE5D-11C3-3DCF-A4D4-09FB233E0DD2}"/>
              </a:ext>
            </a:extLst>
          </p:cNvPr>
          <p:cNvSpPr txBox="1"/>
          <p:nvPr/>
        </p:nvSpPr>
        <p:spPr>
          <a:xfrm>
            <a:off x="152400" y="-174036"/>
            <a:ext cx="11251541" cy="1174335"/>
          </a:xfrm>
          <a:prstGeom prst="rect">
            <a:avLst/>
          </a:prstGeom>
        </p:spPr>
        <p:txBody>
          <a:bodyPr lIns="0" tIns="0" rIns="0" bIns="0" rtlCol="0" anchor="t">
            <a:spAutoFit/>
          </a:bodyPr>
          <a:lstStyle/>
          <a:p>
            <a:pPr>
              <a:lnSpc>
                <a:spcPts val="1280"/>
              </a:lnSpc>
            </a:pPr>
            <a:endParaRPr lang="en-US"/>
          </a:p>
          <a:p>
            <a:pPr>
              <a:lnSpc>
                <a:spcPts val="8221"/>
              </a:lnSpc>
            </a:pPr>
            <a:r>
              <a:rPr lang="en-US" sz="6324">
                <a:solidFill>
                  <a:srgbClr val="A4E473"/>
                </a:solidFill>
                <a:latin typeface="Muli Bold"/>
              </a:rPr>
              <a:t>a. Chi phí thiết bị</a:t>
            </a:r>
          </a:p>
        </p:txBody>
      </p:sp>
      <p:sp>
        <p:nvSpPr>
          <p:cNvPr id="2" name="TextBox 1">
            <a:extLst>
              <a:ext uri="{FF2B5EF4-FFF2-40B4-BE49-F238E27FC236}">
                <a16:creationId xmlns:a16="http://schemas.microsoft.com/office/drawing/2014/main" id="{42ECD508-D643-A56A-57FA-F31559E7B4D7}"/>
              </a:ext>
            </a:extLst>
          </p:cNvPr>
          <p:cNvSpPr txBox="1"/>
          <p:nvPr/>
        </p:nvSpPr>
        <p:spPr>
          <a:xfrm>
            <a:off x="1295400" y="9286701"/>
            <a:ext cx="5943600" cy="553998"/>
          </a:xfrm>
          <a:prstGeom prst="rect">
            <a:avLst/>
          </a:prstGeom>
          <a:noFill/>
        </p:spPr>
        <p:txBody>
          <a:bodyPr wrap="square" rtlCol="0">
            <a:spAutoFit/>
          </a:bodyPr>
          <a:lstStyle/>
          <a:p>
            <a:r>
              <a:rPr lang="de-DE" sz="3000">
                <a:solidFill>
                  <a:srgbClr val="FF0000"/>
                </a:solidFill>
              </a:rPr>
              <a:t>1 USD = 24.230 vnd, 10/12/2023</a:t>
            </a:r>
            <a:endParaRPr lang="en-US" sz="3000">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300982" y="76200"/>
            <a:ext cx="6861817" cy="924099"/>
          </a:xfrm>
          <a:prstGeom prst="rect">
            <a:avLst/>
          </a:prstGeom>
        </p:spPr>
        <p:txBody>
          <a:bodyPr wrap="square" lIns="0" tIns="0" rIns="0" bIns="0" rtlCol="0" anchor="t">
            <a:spAutoFit/>
          </a:bodyPr>
          <a:lstStyle/>
          <a:p>
            <a:pPr>
              <a:lnSpc>
                <a:spcPts val="7560"/>
              </a:lnSpc>
              <a:spcBef>
                <a:spcPct val="0"/>
              </a:spcBef>
            </a:pPr>
            <a:r>
              <a:rPr lang="en-US" sz="6300" spc="-63">
                <a:solidFill>
                  <a:srgbClr val="000000"/>
                </a:solidFill>
                <a:latin typeface="Muli Bold"/>
              </a:rPr>
              <a:t>Chi phí dịch vụ</a:t>
            </a:r>
          </a:p>
        </p:txBody>
      </p:sp>
      <p:graphicFrame>
        <p:nvGraphicFramePr>
          <p:cNvPr id="20" name="Google Shape;1644;p43">
            <a:extLst>
              <a:ext uri="{FF2B5EF4-FFF2-40B4-BE49-F238E27FC236}">
                <a16:creationId xmlns:a16="http://schemas.microsoft.com/office/drawing/2014/main" id="{77AD7EAE-DF49-32CA-7652-185E3C5C018E}"/>
              </a:ext>
            </a:extLst>
          </p:cNvPr>
          <p:cNvGraphicFramePr/>
          <p:nvPr>
            <p:extLst>
              <p:ext uri="{D42A27DB-BD31-4B8C-83A1-F6EECF244321}">
                <p14:modId xmlns:p14="http://schemas.microsoft.com/office/powerpoint/2010/main" val="4037592811"/>
              </p:ext>
            </p:extLst>
          </p:nvPr>
        </p:nvGraphicFramePr>
        <p:xfrm>
          <a:off x="4928419" y="1790700"/>
          <a:ext cx="7543801" cy="4981389"/>
        </p:xfrm>
        <a:graphic>
          <a:graphicData uri="http://schemas.openxmlformats.org/drawingml/2006/table">
            <a:tbl>
              <a:tblPr>
                <a:noFill/>
              </a:tblPr>
              <a:tblGrid>
                <a:gridCol w="4626427">
                  <a:extLst>
                    <a:ext uri="{9D8B030D-6E8A-4147-A177-3AD203B41FA5}">
                      <a16:colId xmlns:a16="http://schemas.microsoft.com/office/drawing/2014/main" val="20000"/>
                    </a:ext>
                  </a:extLst>
                </a:gridCol>
                <a:gridCol w="2917374">
                  <a:extLst>
                    <a:ext uri="{9D8B030D-6E8A-4147-A177-3AD203B41FA5}">
                      <a16:colId xmlns:a16="http://schemas.microsoft.com/office/drawing/2014/main" val="20001"/>
                    </a:ext>
                  </a:extLst>
                </a:gridCol>
              </a:tblGrid>
              <a:tr h="6228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500">
                          <a:solidFill>
                            <a:schemeClr val="tx1"/>
                          </a:solidFill>
                          <a:latin typeface="Viga"/>
                          <a:ea typeface="Viga"/>
                          <a:cs typeface="Viga"/>
                          <a:sym typeface="Viga"/>
                        </a:rPr>
                        <a:t>Tên dịch vụ</a:t>
                      </a:r>
                      <a:endParaRPr sz="2500">
                        <a:solidFill>
                          <a:schemeClr val="tx1"/>
                        </a:solidFill>
                        <a:latin typeface="Viga"/>
                        <a:ea typeface="Viga"/>
                        <a:cs typeface="Viga"/>
                        <a:sym typeface="Viga"/>
                      </a:endParaRPr>
                    </a:p>
                  </a:txBody>
                  <a:tcPr marL="91425" marR="91425" marT="91425" marB="91425" anchor="ctr">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gradFill>
                      <a:gsLst>
                        <a:gs pos="0">
                          <a:srgbClr val="8BE3FF"/>
                        </a:gs>
                        <a:gs pos="100000">
                          <a:srgbClr val="ACFFD9"/>
                        </a:gs>
                      </a:gsLst>
                      <a:lin ang="5400700" scaled="0"/>
                    </a:gra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500">
                          <a:solidFill>
                            <a:schemeClr val="tx1"/>
                          </a:solidFill>
                          <a:latin typeface="Viga"/>
                          <a:ea typeface="Viga"/>
                          <a:cs typeface="Viga"/>
                          <a:sym typeface="Viga"/>
                        </a:rPr>
                        <a:t>Giá</a:t>
                      </a:r>
                      <a:endParaRPr sz="2500">
                        <a:solidFill>
                          <a:schemeClr val="tx1"/>
                        </a:solidFill>
                        <a:latin typeface="Viga"/>
                        <a:ea typeface="Viga"/>
                        <a:cs typeface="Viga"/>
                        <a:sym typeface="Viga"/>
                      </a:endParaRPr>
                    </a:p>
                  </a:txBody>
                  <a:tcPr marL="91425" marR="91425" marT="91425" marB="91425" anchor="ctr">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gradFill>
                      <a:gsLst>
                        <a:gs pos="0">
                          <a:srgbClr val="8BE3FF"/>
                        </a:gs>
                        <a:gs pos="100000">
                          <a:srgbClr val="ACFFD9"/>
                        </a:gs>
                      </a:gsLst>
                      <a:lin ang="5400700" scaled="0"/>
                    </a:gradFill>
                  </a:tcPr>
                </a:tc>
                <a:extLst>
                  <a:ext uri="{0D108BD9-81ED-4DB2-BD59-A6C34878D82A}">
                    <a16:rowId xmlns:a16="http://schemas.microsoft.com/office/drawing/2014/main" val="10000"/>
                  </a:ext>
                </a:extLst>
              </a:tr>
              <a:tr h="548581">
                <a:tc>
                  <a:txBody>
                    <a:bodyPr/>
                    <a:lstStyle/>
                    <a:p>
                      <a:pPr marL="0" marR="0" algn="l">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Viettel VIP 600</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6.600.000 VNĐ</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613785">
                <a:tc>
                  <a:txBody>
                    <a:bodyPr/>
                    <a:lstStyle/>
                    <a:p>
                      <a:pPr marL="0" marR="0" algn="l">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VNPT Fiber8</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25.000.000 VNĐ</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13785">
                <a:tc>
                  <a:txBody>
                    <a:bodyPr/>
                    <a:lstStyle/>
                    <a:p>
                      <a:pPr marL="0" marR="0" algn="l">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Dịch vụ Firewall và Security: Cisco ASA (Adaptive Security Appliance)</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8.500.000 VNĐ</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613785">
                <a:tc>
                  <a:txBody>
                    <a:bodyPr/>
                    <a:lstStyle/>
                    <a:p>
                      <a:pPr marL="0" marR="0" algn="l">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Dịch vụ DNS: OpenDNS Standard</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608.003 VNĐ</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35473746"/>
                  </a:ext>
                </a:extLst>
              </a:tr>
              <a:tr h="613785">
                <a:tc>
                  <a:txBody>
                    <a:bodyPr/>
                    <a:lstStyle/>
                    <a:p>
                      <a:pPr marL="0" marR="0" algn="l">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Dịch vụ Network monitoring: PRTG Network Monitor</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43.751.860 VNĐ</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14776669"/>
                  </a:ext>
                </a:extLst>
              </a:tr>
              <a:tr h="613785">
                <a:tc>
                  <a:txBody>
                    <a:bodyPr/>
                    <a:lstStyle/>
                    <a:p>
                      <a:pPr marL="0" marR="0" algn="l">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Tổng</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45.083.000 VNĐ</a:t>
                      </a:r>
                    </a:p>
                    <a:p>
                      <a:pPr marL="0" marR="0" algn="ctr">
                        <a:lnSpc>
                          <a:spcPct val="150000"/>
                        </a:lnSpc>
                        <a:spcBef>
                          <a:spcPts val="0"/>
                        </a:spcBef>
                        <a:spcAft>
                          <a:spcPts val="0"/>
                        </a:spcAft>
                      </a:pP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31651694"/>
                  </a:ext>
                </a:extLst>
              </a:tr>
            </a:tbl>
          </a:graphicData>
        </a:graphic>
      </p:graphicFrame>
      <p:sp>
        <p:nvSpPr>
          <p:cNvPr id="2" name="TextBox 1">
            <a:extLst>
              <a:ext uri="{FF2B5EF4-FFF2-40B4-BE49-F238E27FC236}">
                <a16:creationId xmlns:a16="http://schemas.microsoft.com/office/drawing/2014/main" id="{03EEA6E7-F37E-8E78-0BBB-7B6E1DA5FFDA}"/>
              </a:ext>
            </a:extLst>
          </p:cNvPr>
          <p:cNvSpPr txBox="1"/>
          <p:nvPr/>
        </p:nvSpPr>
        <p:spPr>
          <a:xfrm>
            <a:off x="4800600" y="6761471"/>
            <a:ext cx="5943600" cy="553998"/>
          </a:xfrm>
          <a:prstGeom prst="rect">
            <a:avLst/>
          </a:prstGeom>
          <a:noFill/>
        </p:spPr>
        <p:txBody>
          <a:bodyPr wrap="square" rtlCol="0">
            <a:spAutoFit/>
          </a:bodyPr>
          <a:lstStyle/>
          <a:p>
            <a:r>
              <a:rPr lang="de-DE" sz="3000">
                <a:solidFill>
                  <a:srgbClr val="FF0000"/>
                </a:solidFill>
              </a:rPr>
              <a:t>1 USD = 24.230 vnd, 10/12/2023</a:t>
            </a:r>
            <a:endParaRPr lang="en-US" sz="3000">
              <a:solidFill>
                <a:srgbClr val="FF0000"/>
              </a:solidFill>
            </a:endParaRPr>
          </a:p>
        </p:txBody>
      </p:sp>
    </p:spTree>
    <p:extLst>
      <p:ext uri="{BB962C8B-B14F-4D97-AF65-F5344CB8AC3E}">
        <p14:creationId xmlns:p14="http://schemas.microsoft.com/office/powerpoint/2010/main" val="2746822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328902" y="2317173"/>
            <a:ext cx="7321033" cy="6340049"/>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sp>
        <p:nvSpPr>
          <p:cNvPr id="4" name="TextBox 4"/>
          <p:cNvSpPr txBox="1"/>
          <p:nvPr/>
        </p:nvSpPr>
        <p:spPr>
          <a:xfrm>
            <a:off x="1028700" y="3318368"/>
            <a:ext cx="15278100" cy="1559273"/>
          </a:xfrm>
          <a:prstGeom prst="rect">
            <a:avLst/>
          </a:prstGeom>
        </p:spPr>
        <p:txBody>
          <a:bodyPr wrap="square" lIns="0" tIns="0" rIns="0" bIns="0" rtlCol="0" anchor="t">
            <a:spAutoFit/>
          </a:bodyPr>
          <a:lstStyle/>
          <a:p>
            <a:pPr>
              <a:lnSpc>
                <a:spcPts val="13229"/>
              </a:lnSpc>
            </a:pPr>
            <a:r>
              <a:rPr lang="en-US" sz="9449" spc="-103">
                <a:solidFill>
                  <a:srgbClr val="000000"/>
                </a:solidFill>
                <a:latin typeface="Muli Bold"/>
              </a:rPr>
              <a:t>V. Tổng kết</a:t>
            </a:r>
          </a:p>
        </p:txBody>
      </p:sp>
      <p:grpSp>
        <p:nvGrpSpPr>
          <p:cNvPr id="5" name="Group 5"/>
          <p:cNvGrpSpPr/>
          <p:nvPr/>
        </p:nvGrpSpPr>
        <p:grpSpPr>
          <a:xfrm>
            <a:off x="12122944" y="7035126"/>
            <a:ext cx="4970154" cy="4304177"/>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7" name="Group 7"/>
          <p:cNvGrpSpPr/>
          <p:nvPr/>
        </p:nvGrpSpPr>
        <p:grpSpPr>
          <a:xfrm>
            <a:off x="12336342" y="5954842"/>
            <a:ext cx="2271679" cy="1967285"/>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grpSp>
        <p:nvGrpSpPr>
          <p:cNvPr id="9" name="Group 9"/>
          <p:cNvGrpSpPr/>
          <p:nvPr/>
        </p:nvGrpSpPr>
        <p:grpSpPr>
          <a:xfrm>
            <a:off x="13737770" y="373605"/>
            <a:ext cx="3799619" cy="3290488"/>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11" name="Group 11"/>
          <p:cNvGrpSpPr/>
          <p:nvPr/>
        </p:nvGrpSpPr>
        <p:grpSpPr>
          <a:xfrm>
            <a:off x="1028700" y="1028700"/>
            <a:ext cx="4212844" cy="586200"/>
            <a:chOff x="0" y="0"/>
            <a:chExt cx="5617125" cy="781600"/>
          </a:xfrm>
        </p:grpSpPr>
        <p:sp>
          <p:nvSpPr>
            <p:cNvPr id="12" name="TextBox 12"/>
            <p:cNvSpPr txBox="1"/>
            <p:nvPr/>
          </p:nvSpPr>
          <p:spPr>
            <a:xfrm>
              <a:off x="1293956" y="104415"/>
              <a:ext cx="4323169" cy="525145"/>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Muli Bold"/>
                </a:rPr>
                <a:t>Nhóm 6</a:t>
              </a:r>
            </a:p>
          </p:txBody>
        </p:sp>
        <p:sp>
          <p:nvSpPr>
            <p:cNvPr id="13" name="Freeform 13"/>
            <p:cNvSpPr/>
            <p:nvPr/>
          </p:nvSpPr>
          <p:spPr>
            <a:xfrm>
              <a:off x="0" y="0"/>
              <a:ext cx="905010" cy="781600"/>
            </a:xfrm>
            <a:custGeom>
              <a:avLst/>
              <a:gdLst/>
              <a:ahLst/>
              <a:cxnLst/>
              <a:rect l="l" t="t" r="r" b="b"/>
              <a:pathLst>
                <a:path w="905010" h="78160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Tree>
    <p:extLst>
      <p:ext uri="{BB962C8B-B14F-4D97-AF65-F5344CB8AC3E}">
        <p14:creationId xmlns:p14="http://schemas.microsoft.com/office/powerpoint/2010/main" val="4288573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0942" y="-28575"/>
            <a:ext cx="18117058" cy="1149289"/>
          </a:xfrm>
          <a:prstGeom prst="rect">
            <a:avLst/>
          </a:prstGeom>
        </p:spPr>
        <p:txBody>
          <a:bodyPr wrap="square" lIns="0" tIns="0" rIns="0" bIns="0" rtlCol="0" anchor="t">
            <a:spAutoFit/>
          </a:bodyPr>
          <a:lstStyle/>
          <a:p>
            <a:pPr>
              <a:lnSpc>
                <a:spcPts val="1280"/>
              </a:lnSpc>
            </a:pPr>
            <a:endParaRPr/>
          </a:p>
          <a:p>
            <a:pPr>
              <a:lnSpc>
                <a:spcPts val="8221"/>
              </a:lnSpc>
            </a:pPr>
            <a:r>
              <a:rPr lang="en-US" sz="6324">
                <a:solidFill>
                  <a:srgbClr val="A4E473"/>
                </a:solidFill>
                <a:latin typeface="Muli Bold"/>
              </a:rPr>
              <a:t>Tổng Kết</a:t>
            </a:r>
          </a:p>
        </p:txBody>
      </p:sp>
      <p:sp>
        <p:nvSpPr>
          <p:cNvPr id="5" name="TextBox 5"/>
          <p:cNvSpPr txBox="1"/>
          <p:nvPr/>
        </p:nvSpPr>
        <p:spPr>
          <a:xfrm>
            <a:off x="1066800" y="1866900"/>
            <a:ext cx="15792958" cy="5168081"/>
          </a:xfrm>
          <a:prstGeom prst="rect">
            <a:avLst/>
          </a:prstGeom>
        </p:spPr>
        <p:txBody>
          <a:bodyPr wrap="square" lIns="0" tIns="0" rIns="0" bIns="0" rtlCol="0" anchor="t">
            <a:spAutoFit/>
          </a:bodyPr>
          <a:lstStyle/>
          <a:p>
            <a:pPr>
              <a:lnSpc>
                <a:spcPts val="3079"/>
              </a:lnSpc>
            </a:pPr>
            <a:endParaRPr lang="en-US" sz="2700" b="1">
              <a:solidFill>
                <a:srgbClr val="3F5B72"/>
              </a:solidFill>
              <a:latin typeface="Muli Bold"/>
            </a:endParaRPr>
          </a:p>
          <a:p>
            <a:pPr>
              <a:lnSpc>
                <a:spcPts val="3079"/>
              </a:lnSpc>
            </a:pPr>
            <a:r>
              <a:rPr lang="en-US" sz="2700" b="1">
                <a:solidFill>
                  <a:srgbClr val="3F5B72"/>
                </a:solidFill>
                <a:latin typeface="Muli Bold"/>
              </a:rPr>
              <a:t>- Dựa trên những gì đã thực hiện, mô hình hệ thống mạng đã đáp ứng các nhu cầu cơ bản của một trường đại học cần có trong việc học tập và nghiên cứu, truy cập Internet của sinh viên và giảng viên.</a:t>
            </a:r>
          </a:p>
          <a:p>
            <a:pPr>
              <a:lnSpc>
                <a:spcPts val="3079"/>
              </a:lnSpc>
            </a:pPr>
            <a:endParaRPr lang="vi-VN" sz="2700">
              <a:solidFill>
                <a:srgbClr val="3F5B72"/>
              </a:solidFill>
              <a:latin typeface="Muli Bold"/>
            </a:endParaRPr>
          </a:p>
          <a:p>
            <a:pPr>
              <a:lnSpc>
                <a:spcPts val="3079"/>
              </a:lnSpc>
            </a:pPr>
            <a:r>
              <a:rPr lang="en-US" sz="2700">
                <a:solidFill>
                  <a:srgbClr val="3F5B72"/>
                </a:solidFill>
                <a:latin typeface="Muli Bold"/>
              </a:rPr>
              <a:t>- Do là</a:t>
            </a:r>
            <a:r>
              <a:rPr lang="vi-VN" sz="2700">
                <a:solidFill>
                  <a:srgbClr val="3F5B72"/>
                </a:solidFill>
                <a:latin typeface="Muli Bold"/>
              </a:rPr>
              <a:t> lần đầu tiên thực hiện thiết kế mạng</a:t>
            </a:r>
            <a:r>
              <a:rPr lang="en-US" sz="2700">
                <a:solidFill>
                  <a:srgbClr val="3F5B72"/>
                </a:solidFill>
                <a:latin typeface="Muli Bold"/>
              </a:rPr>
              <a:t> nên</a:t>
            </a:r>
            <a:r>
              <a:rPr lang="vi-VN" sz="2700">
                <a:solidFill>
                  <a:srgbClr val="3F5B72"/>
                </a:solidFill>
                <a:latin typeface="Muli Bold"/>
              </a:rPr>
              <a:t> không tránh khỏi việc gặp phải </a:t>
            </a:r>
            <a:r>
              <a:rPr lang="en-US" sz="2700">
                <a:solidFill>
                  <a:srgbClr val="3F5B72"/>
                </a:solidFill>
                <a:latin typeface="Muli Bold"/>
              </a:rPr>
              <a:t>những </a:t>
            </a:r>
            <a:r>
              <a:rPr lang="vi-VN" sz="2700">
                <a:solidFill>
                  <a:srgbClr val="3F5B72"/>
                </a:solidFill>
                <a:latin typeface="Muli Bold"/>
              </a:rPr>
              <a:t>khó khăn do thiếu kinh nghiệm. </a:t>
            </a:r>
            <a:endParaRPr lang="en-US" sz="2700">
              <a:solidFill>
                <a:srgbClr val="3F5B72"/>
              </a:solidFill>
              <a:latin typeface="Muli Bold"/>
            </a:endParaRPr>
          </a:p>
          <a:p>
            <a:pPr>
              <a:lnSpc>
                <a:spcPts val="3079"/>
              </a:lnSpc>
            </a:pPr>
            <a:endParaRPr lang="en-US" sz="2700">
              <a:solidFill>
                <a:srgbClr val="3F5B72"/>
              </a:solidFill>
              <a:latin typeface="Muli Bold"/>
            </a:endParaRPr>
          </a:p>
          <a:p>
            <a:pPr>
              <a:lnSpc>
                <a:spcPts val="3079"/>
              </a:lnSpc>
            </a:pPr>
            <a:r>
              <a:rPr lang="en-US" sz="2700">
                <a:solidFill>
                  <a:srgbClr val="3F5B72"/>
                </a:solidFill>
                <a:latin typeface="Muli Bold"/>
              </a:rPr>
              <a:t>- Một số vấn đề hệ thống có </a:t>
            </a:r>
            <a:r>
              <a:rPr lang="vi-VN" sz="2700">
                <a:solidFill>
                  <a:srgbClr val="3F5B72"/>
                </a:solidFill>
                <a:latin typeface="Muli Bold"/>
              </a:rPr>
              <a:t>thể xảy ra như khả năng chịu tải </a:t>
            </a:r>
            <a:r>
              <a:rPr lang="en-US" sz="2700">
                <a:solidFill>
                  <a:srgbClr val="3F5B72"/>
                </a:solidFill>
                <a:latin typeface="Muli Bold"/>
              </a:rPr>
              <a:t>chưa đủ</a:t>
            </a:r>
            <a:r>
              <a:rPr lang="vi-VN" sz="2700">
                <a:solidFill>
                  <a:srgbClr val="3F5B72"/>
                </a:solidFill>
                <a:latin typeface="Muli Bold"/>
              </a:rPr>
              <a:t>, hiệu suất không đáp ứng hoặc sự cố về giao thức mạng. </a:t>
            </a:r>
            <a:endParaRPr lang="en-US" sz="2700">
              <a:solidFill>
                <a:srgbClr val="3F5B72"/>
              </a:solidFill>
              <a:latin typeface="Muli Bold"/>
            </a:endParaRPr>
          </a:p>
          <a:p>
            <a:pPr>
              <a:lnSpc>
                <a:spcPts val="3079"/>
              </a:lnSpc>
            </a:pPr>
            <a:endParaRPr lang="en-US" sz="2700">
              <a:solidFill>
                <a:srgbClr val="3F5B72"/>
              </a:solidFill>
              <a:latin typeface="Muli Bold"/>
            </a:endParaRPr>
          </a:p>
          <a:p>
            <a:pPr>
              <a:lnSpc>
                <a:spcPts val="3079"/>
              </a:lnSpc>
            </a:pPr>
            <a:r>
              <a:rPr lang="en-US" sz="2700">
                <a:solidFill>
                  <a:srgbClr val="3F5B72"/>
                </a:solidFill>
                <a:latin typeface="Muli Bold"/>
              </a:rPr>
              <a:t>- N</a:t>
            </a:r>
            <a:r>
              <a:rPr lang="vi-VN" sz="2700">
                <a:solidFill>
                  <a:srgbClr val="3F5B72"/>
                </a:solidFill>
                <a:latin typeface="Muli Bold"/>
              </a:rPr>
              <a:t>hóm đã hoàn thành đủ yêu cầu </a:t>
            </a:r>
            <a:r>
              <a:rPr lang="en-US" sz="2700">
                <a:solidFill>
                  <a:srgbClr val="3F5B72"/>
                </a:solidFill>
                <a:latin typeface="Muli Bold"/>
              </a:rPr>
              <a:t>cơ bản </a:t>
            </a:r>
            <a:r>
              <a:rPr lang="vi-VN" sz="2700">
                <a:solidFill>
                  <a:srgbClr val="3F5B72"/>
                </a:solidFill>
                <a:latin typeface="Muli Bold"/>
              </a:rPr>
              <a:t>của môn học, tuy nhiên vẫn có vài chỗ chưa hoàn thành tốt</a:t>
            </a:r>
            <a:r>
              <a:rPr lang="en-US" sz="2700">
                <a:solidFill>
                  <a:srgbClr val="3F5B72"/>
                </a:solidFill>
                <a:latin typeface="Muli Bold"/>
              </a:rPr>
              <a:t> như phần hạn chế đã nêu ở bên trên</a:t>
            </a:r>
          </a:p>
        </p:txBody>
      </p:sp>
    </p:spTree>
    <p:extLst>
      <p:ext uri="{BB962C8B-B14F-4D97-AF65-F5344CB8AC3E}">
        <p14:creationId xmlns:p14="http://schemas.microsoft.com/office/powerpoint/2010/main" val="27885442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918662" y="-3579169"/>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endParaRPr lang="en-US"/>
            </a:p>
          </p:txBody>
        </p:sp>
      </p:grpSp>
      <p:grpSp>
        <p:nvGrpSpPr>
          <p:cNvPr id="4" name="Group 4"/>
          <p:cNvGrpSpPr/>
          <p:nvPr/>
        </p:nvGrpSpPr>
        <p:grpSpPr>
          <a:xfrm>
            <a:off x="3385991" y="-466101"/>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endParaRPr lang="en-US"/>
            </a:p>
          </p:txBody>
        </p:sp>
      </p:grpSp>
      <p:pic>
        <p:nvPicPr>
          <p:cNvPr id="6" name="Picture 6"/>
          <p:cNvPicPr>
            <a:picLocks noChangeAspect="1"/>
          </p:cNvPicPr>
          <p:nvPr/>
        </p:nvPicPr>
        <p:blipFill>
          <a:blip r:embed="rId2"/>
          <a:srcRect/>
          <a:stretch>
            <a:fillRect/>
          </a:stretch>
        </p:blipFill>
        <p:spPr>
          <a:xfrm>
            <a:off x="1028700" y="3155252"/>
            <a:ext cx="16230600" cy="3976497"/>
          </a:xfrm>
          <a:prstGeom prst="rect">
            <a:avLst/>
          </a:prstGeom>
        </p:spPr>
      </p:pic>
      <p:grpSp>
        <p:nvGrpSpPr>
          <p:cNvPr id="7" name="Group 7"/>
          <p:cNvGrpSpPr/>
          <p:nvPr/>
        </p:nvGrpSpPr>
        <p:grpSpPr>
          <a:xfrm rot="-10800000">
            <a:off x="15519146" y="7567854"/>
            <a:ext cx="3480308" cy="3013963"/>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grpSp>
        <p:nvGrpSpPr>
          <p:cNvPr id="9" name="Group 9"/>
          <p:cNvGrpSpPr/>
          <p:nvPr/>
        </p:nvGrpSpPr>
        <p:grpSpPr>
          <a:xfrm rot="-10800000">
            <a:off x="14799072" y="6789065"/>
            <a:ext cx="1798578" cy="1557577"/>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11" name="Group 11"/>
          <p:cNvGrpSpPr/>
          <p:nvPr/>
        </p:nvGrpSpPr>
        <p:grpSpPr>
          <a:xfrm rot="-10800000">
            <a:off x="13829950" y="8824149"/>
            <a:ext cx="3378391" cy="2925703"/>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306086" y="4784384"/>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grpSp>
        <p:nvGrpSpPr>
          <p:cNvPr id="4" name="Group 4"/>
          <p:cNvGrpSpPr/>
          <p:nvPr/>
        </p:nvGrpSpPr>
        <p:grpSpPr>
          <a:xfrm rot="-10800000">
            <a:off x="3061137" y="7468788"/>
            <a:ext cx="3480308" cy="301396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grpSp>
        <p:nvGrpSpPr>
          <p:cNvPr id="6" name="Group 6"/>
          <p:cNvGrpSpPr/>
          <p:nvPr/>
        </p:nvGrpSpPr>
        <p:grpSpPr>
          <a:xfrm rot="-10800000">
            <a:off x="2780085" y="4005595"/>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8" name="Group 8"/>
          <p:cNvGrpSpPr/>
          <p:nvPr/>
        </p:nvGrpSpPr>
        <p:grpSpPr>
          <a:xfrm rot="-10800000">
            <a:off x="300983" y="7795449"/>
            <a:ext cx="3378391" cy="292570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sp>
        <p:nvSpPr>
          <p:cNvPr id="10" name="TextBox 10"/>
          <p:cNvSpPr txBox="1"/>
          <p:nvPr/>
        </p:nvSpPr>
        <p:spPr>
          <a:xfrm>
            <a:off x="1029067" y="8956719"/>
            <a:ext cx="5231327" cy="271144"/>
          </a:xfrm>
          <a:prstGeom prst="rect">
            <a:avLst/>
          </a:prstGeom>
        </p:spPr>
        <p:txBody>
          <a:bodyPr lIns="0" tIns="0" rIns="0" bIns="0" rtlCol="0" anchor="t">
            <a:spAutoFit/>
          </a:bodyPr>
          <a:lstStyle/>
          <a:p>
            <a:pPr>
              <a:lnSpc>
                <a:spcPts val="2380"/>
              </a:lnSpc>
              <a:spcBef>
                <a:spcPct val="0"/>
              </a:spcBef>
            </a:pPr>
            <a:r>
              <a:rPr lang="en-US" sz="1700" u="sng">
                <a:solidFill>
                  <a:srgbClr val="F4F4F4"/>
                </a:solidFill>
                <a:latin typeface="Muli Semi-Bold"/>
                <a:hlinkClick r:id="rId2" action="ppaction://hlinksldjump"/>
              </a:rPr>
              <a:t>Quay lại Trang Chương trình</a:t>
            </a:r>
          </a:p>
        </p:txBody>
      </p:sp>
      <p:sp>
        <p:nvSpPr>
          <p:cNvPr id="11" name="AutoShape 11"/>
          <p:cNvSpPr/>
          <p:nvPr/>
        </p:nvSpPr>
        <p:spPr>
          <a:xfrm>
            <a:off x="7079877" y="2748598"/>
            <a:ext cx="8272402" cy="0"/>
          </a:xfrm>
          <a:prstGeom prst="line">
            <a:avLst/>
          </a:prstGeom>
          <a:ln w="9525" cap="flat">
            <a:solidFill>
              <a:srgbClr val="000000"/>
            </a:solidFill>
            <a:prstDash val="solid"/>
            <a:headEnd type="none" w="sm" len="sm"/>
            <a:tailEnd type="none" w="sm" len="sm"/>
          </a:ln>
        </p:spPr>
        <p:txBody>
          <a:bodyPr/>
          <a:lstStyle/>
          <a:p>
            <a:endParaRPr lang="en-US"/>
          </a:p>
        </p:txBody>
      </p:sp>
      <p:sp>
        <p:nvSpPr>
          <p:cNvPr id="12" name="AutoShape 12"/>
          <p:cNvSpPr/>
          <p:nvPr/>
        </p:nvSpPr>
        <p:spPr>
          <a:xfrm>
            <a:off x="7079877" y="4789146"/>
            <a:ext cx="8272402" cy="0"/>
          </a:xfrm>
          <a:prstGeom prst="line">
            <a:avLst/>
          </a:prstGeom>
          <a:ln w="9525" cap="flat">
            <a:solidFill>
              <a:srgbClr val="000000"/>
            </a:solidFill>
            <a:prstDash val="solid"/>
            <a:headEnd type="none" w="sm" len="sm"/>
            <a:tailEnd type="none" w="sm" len="sm"/>
          </a:ln>
        </p:spPr>
        <p:txBody>
          <a:bodyPr/>
          <a:lstStyle/>
          <a:p>
            <a:endParaRPr lang="en-US"/>
          </a:p>
        </p:txBody>
      </p:sp>
      <p:sp>
        <p:nvSpPr>
          <p:cNvPr id="13" name="TextBox 13"/>
          <p:cNvSpPr txBox="1"/>
          <p:nvPr/>
        </p:nvSpPr>
        <p:spPr>
          <a:xfrm>
            <a:off x="300983" y="2248535"/>
            <a:ext cx="3459868" cy="495300"/>
          </a:xfrm>
          <a:prstGeom prst="rect">
            <a:avLst/>
          </a:prstGeom>
        </p:spPr>
        <p:txBody>
          <a:bodyPr lIns="0" tIns="0" rIns="0" bIns="0" rtlCol="0" anchor="t">
            <a:spAutoFit/>
          </a:bodyPr>
          <a:lstStyle/>
          <a:p>
            <a:pPr>
              <a:lnSpc>
                <a:spcPts val="4199"/>
              </a:lnSpc>
            </a:pPr>
            <a:r>
              <a:rPr lang="en-US" sz="2999">
                <a:solidFill>
                  <a:srgbClr val="000000"/>
                </a:solidFill>
                <a:latin typeface="Muli"/>
              </a:rPr>
              <a:t>Trụ sở Quận 3:</a:t>
            </a:r>
          </a:p>
        </p:txBody>
      </p:sp>
      <p:sp>
        <p:nvSpPr>
          <p:cNvPr id="14" name="TextBox 14"/>
          <p:cNvSpPr txBox="1"/>
          <p:nvPr/>
        </p:nvSpPr>
        <p:spPr>
          <a:xfrm>
            <a:off x="6541445" y="380365"/>
            <a:ext cx="9276048" cy="2363470"/>
          </a:xfrm>
          <a:prstGeom prst="rect">
            <a:avLst/>
          </a:prstGeom>
        </p:spPr>
        <p:txBody>
          <a:bodyPr lIns="0" tIns="0" rIns="0" bIns="0" rtlCol="0" anchor="t">
            <a:spAutoFit/>
          </a:bodyPr>
          <a:lstStyle/>
          <a:p>
            <a:pPr>
              <a:lnSpc>
                <a:spcPts val="3079"/>
              </a:lnSpc>
            </a:pPr>
            <a:endParaRPr/>
          </a:p>
          <a:p>
            <a:pPr>
              <a:lnSpc>
                <a:spcPts val="3219"/>
              </a:lnSpc>
            </a:pPr>
            <a:r>
              <a:rPr lang="en-US" sz="2299">
                <a:solidFill>
                  <a:srgbClr val="000000"/>
                </a:solidFill>
                <a:latin typeface="Muli Bold"/>
              </a:rPr>
              <a:t>1.Tầng 1 (Tầng trệt):</a:t>
            </a:r>
          </a:p>
          <a:p>
            <a:pPr>
              <a:lnSpc>
                <a:spcPts val="3219"/>
              </a:lnSpc>
            </a:pPr>
            <a:r>
              <a:rPr lang="en-US" sz="2299">
                <a:solidFill>
                  <a:srgbClr val="000000"/>
                </a:solidFill>
                <a:latin typeface="Muli Bold"/>
              </a:rPr>
              <a:t>     ·3 routers để quản lý kết nối và định tuyến.</a:t>
            </a:r>
          </a:p>
          <a:p>
            <a:pPr>
              <a:lnSpc>
                <a:spcPts val="3219"/>
              </a:lnSpc>
            </a:pPr>
            <a:r>
              <a:rPr lang="en-US" sz="2299">
                <a:solidFill>
                  <a:srgbClr val="000000"/>
                </a:solidFill>
                <a:latin typeface="Muli Bold"/>
              </a:rPr>
              <a:t>     ·2 switchs để quản lý mạng nội bộ.</a:t>
            </a:r>
          </a:p>
          <a:p>
            <a:pPr>
              <a:lnSpc>
                <a:spcPts val="3219"/>
              </a:lnSpc>
            </a:pPr>
            <a:r>
              <a:rPr lang="en-US" sz="2299">
                <a:solidFill>
                  <a:srgbClr val="000000"/>
                </a:solidFill>
                <a:latin typeface="Muli Bold"/>
              </a:rPr>
              <a:t>     ·16 hubs và 16 Access Points (APs) chia đều cho hai tầng.</a:t>
            </a:r>
          </a:p>
          <a:p>
            <a:pPr>
              <a:lnSpc>
                <a:spcPts val="3079"/>
              </a:lnSpc>
              <a:spcBef>
                <a:spcPct val="0"/>
              </a:spcBef>
            </a:pPr>
            <a:endParaRPr lang="en-US" sz="2299">
              <a:solidFill>
                <a:srgbClr val="000000"/>
              </a:solidFill>
              <a:latin typeface="Muli Bold"/>
            </a:endParaRPr>
          </a:p>
        </p:txBody>
      </p:sp>
      <p:sp>
        <p:nvSpPr>
          <p:cNvPr id="15" name="TextBox 15"/>
          <p:cNvSpPr txBox="1"/>
          <p:nvPr/>
        </p:nvSpPr>
        <p:spPr>
          <a:xfrm>
            <a:off x="6541445" y="2970530"/>
            <a:ext cx="9672312" cy="1544320"/>
          </a:xfrm>
          <a:prstGeom prst="rect">
            <a:avLst/>
          </a:prstGeom>
        </p:spPr>
        <p:txBody>
          <a:bodyPr lIns="0" tIns="0" rIns="0" bIns="0" rtlCol="0" anchor="t">
            <a:spAutoFit/>
          </a:bodyPr>
          <a:lstStyle/>
          <a:p>
            <a:pPr>
              <a:lnSpc>
                <a:spcPts val="3079"/>
              </a:lnSpc>
            </a:pPr>
            <a:r>
              <a:rPr lang="en-US" sz="2199">
                <a:solidFill>
                  <a:srgbClr val="000000"/>
                </a:solidFill>
                <a:latin typeface="Muli Bold"/>
              </a:rPr>
              <a:t>2. Tầng 2:</a:t>
            </a:r>
          </a:p>
          <a:p>
            <a:pPr>
              <a:lnSpc>
                <a:spcPts val="3079"/>
              </a:lnSpc>
            </a:pPr>
            <a:r>
              <a:rPr lang="en-US" sz="2199">
                <a:solidFill>
                  <a:srgbClr val="000000"/>
                </a:solidFill>
                <a:latin typeface="Muli"/>
              </a:rPr>
              <a:t>     </a:t>
            </a:r>
            <a:r>
              <a:rPr lang="en-US" sz="2199">
                <a:solidFill>
                  <a:srgbClr val="000000"/>
                </a:solidFill>
                <a:latin typeface="Muli Bold"/>
              </a:rPr>
              <a:t>·3 routers để quản lý kết nối và định tuyến.</a:t>
            </a:r>
          </a:p>
          <a:p>
            <a:pPr>
              <a:lnSpc>
                <a:spcPts val="3079"/>
              </a:lnSpc>
            </a:pPr>
            <a:r>
              <a:rPr lang="en-US" sz="2199">
                <a:solidFill>
                  <a:srgbClr val="000000"/>
                </a:solidFill>
                <a:latin typeface="Muli"/>
              </a:rPr>
              <a:t>     </a:t>
            </a:r>
            <a:r>
              <a:rPr lang="en-US" sz="2199">
                <a:solidFill>
                  <a:srgbClr val="000000"/>
                </a:solidFill>
                <a:latin typeface="Muli Bold"/>
              </a:rPr>
              <a:t>·2 switchs để quản lý mạng nội bộ.</a:t>
            </a:r>
          </a:p>
          <a:p>
            <a:pPr>
              <a:lnSpc>
                <a:spcPts val="3079"/>
              </a:lnSpc>
              <a:spcBef>
                <a:spcPct val="0"/>
              </a:spcBef>
            </a:pPr>
            <a:r>
              <a:rPr lang="en-US" sz="2199">
                <a:solidFill>
                  <a:srgbClr val="000000"/>
                </a:solidFill>
                <a:latin typeface="Muli"/>
              </a:rPr>
              <a:t>     </a:t>
            </a:r>
            <a:r>
              <a:rPr lang="en-US" sz="2199">
                <a:solidFill>
                  <a:srgbClr val="000000"/>
                </a:solidFill>
                <a:latin typeface="Muli Bold"/>
              </a:rPr>
              <a:t>·16 hubs và 16 Access Points (APs).</a:t>
            </a:r>
          </a:p>
        </p:txBody>
      </p:sp>
      <p:sp>
        <p:nvSpPr>
          <p:cNvPr id="16" name="TextBox 16"/>
          <p:cNvSpPr txBox="1"/>
          <p:nvPr/>
        </p:nvSpPr>
        <p:spPr>
          <a:xfrm>
            <a:off x="6541445" y="5022509"/>
            <a:ext cx="9672312" cy="1934845"/>
          </a:xfrm>
          <a:prstGeom prst="rect">
            <a:avLst/>
          </a:prstGeom>
        </p:spPr>
        <p:txBody>
          <a:bodyPr lIns="0" tIns="0" rIns="0" bIns="0" rtlCol="0" anchor="t">
            <a:spAutoFit/>
          </a:bodyPr>
          <a:lstStyle/>
          <a:p>
            <a:pPr>
              <a:lnSpc>
                <a:spcPts val="3079"/>
              </a:lnSpc>
            </a:pPr>
            <a:r>
              <a:rPr lang="en-US" sz="2199">
                <a:solidFill>
                  <a:srgbClr val="000000"/>
                </a:solidFill>
                <a:latin typeface="Muli Bold"/>
              </a:rPr>
              <a:t>3. Kết nối:</a:t>
            </a:r>
          </a:p>
          <a:p>
            <a:pPr>
              <a:lnSpc>
                <a:spcPts val="3079"/>
              </a:lnSpc>
            </a:pPr>
            <a:r>
              <a:rPr lang="en-US" sz="2199">
                <a:solidFill>
                  <a:srgbClr val="000000"/>
                </a:solidFill>
                <a:latin typeface="Muli Bold"/>
              </a:rPr>
              <a:t>     ·Hệ thống mạng sử dụng VPN site-to-site với IPSec để cung cấp kết </a:t>
            </a:r>
          </a:p>
          <a:p>
            <a:pPr>
              <a:lnSpc>
                <a:spcPts val="3079"/>
              </a:lnSpc>
            </a:pPr>
            <a:r>
              <a:rPr lang="en-US" sz="2199">
                <a:solidFill>
                  <a:srgbClr val="000000"/>
                </a:solidFill>
                <a:latin typeface="Muli Bold"/>
              </a:rPr>
              <a:t>      nối an toàn và riêng tư giữa các thiết bị trong mạng nội bộ và qua hệ </a:t>
            </a:r>
          </a:p>
          <a:p>
            <a:pPr>
              <a:lnSpc>
                <a:spcPts val="3079"/>
              </a:lnSpc>
            </a:pPr>
            <a:r>
              <a:rPr lang="en-US" sz="2199">
                <a:solidFill>
                  <a:srgbClr val="000000"/>
                </a:solidFill>
                <a:latin typeface="Muli Bold"/>
              </a:rPr>
              <a:t>      thống tại trụ sở chính.</a:t>
            </a:r>
          </a:p>
          <a:p>
            <a:pPr>
              <a:lnSpc>
                <a:spcPts val="3079"/>
              </a:lnSpc>
              <a:spcBef>
                <a:spcPct val="0"/>
              </a:spcBef>
            </a:pPr>
            <a:endParaRPr lang="en-US" sz="2199">
              <a:solidFill>
                <a:srgbClr val="000000"/>
              </a:solidFill>
              <a:latin typeface="Muli Bold"/>
            </a:endParaRPr>
          </a:p>
        </p:txBody>
      </p:sp>
      <p:sp>
        <p:nvSpPr>
          <p:cNvPr id="17" name="AutoShape 17"/>
          <p:cNvSpPr/>
          <p:nvPr/>
        </p:nvSpPr>
        <p:spPr>
          <a:xfrm>
            <a:off x="7043268" y="6938338"/>
            <a:ext cx="8272402" cy="0"/>
          </a:xfrm>
          <a:prstGeom prst="line">
            <a:avLst/>
          </a:prstGeom>
          <a:ln w="9525" cap="flat">
            <a:solidFill>
              <a:srgbClr val="000000"/>
            </a:solidFill>
            <a:prstDash val="solid"/>
            <a:headEnd type="none" w="sm" len="sm"/>
            <a:tailEnd type="none" w="sm" len="sm"/>
          </a:ln>
        </p:spPr>
        <p:txBody>
          <a:bodyPr/>
          <a:lstStyle/>
          <a:p>
            <a:endParaRPr lang="en-US"/>
          </a:p>
        </p:txBody>
      </p:sp>
      <p:sp>
        <p:nvSpPr>
          <p:cNvPr id="18" name="TextBox 18"/>
          <p:cNvSpPr txBox="1"/>
          <p:nvPr/>
        </p:nvSpPr>
        <p:spPr>
          <a:xfrm>
            <a:off x="7079877" y="7185954"/>
            <a:ext cx="10489607" cy="1544320"/>
          </a:xfrm>
          <a:prstGeom prst="rect">
            <a:avLst/>
          </a:prstGeom>
        </p:spPr>
        <p:txBody>
          <a:bodyPr lIns="0" tIns="0" rIns="0" bIns="0" rtlCol="0" anchor="t">
            <a:spAutoFit/>
          </a:bodyPr>
          <a:lstStyle/>
          <a:p>
            <a:pPr>
              <a:lnSpc>
                <a:spcPts val="3079"/>
              </a:lnSpc>
            </a:pPr>
            <a:r>
              <a:rPr lang="en-US" sz="2199">
                <a:solidFill>
                  <a:srgbClr val="000000"/>
                </a:solidFill>
                <a:latin typeface="Muli Bold"/>
              </a:rPr>
              <a:t>Chi nhánh quận 3 nên được cấu hình để tạo mạng LAN cung cấp kết nối cho nhân viên và học viên tham gia các hoạt động đào tạo từ xa.</a:t>
            </a:r>
          </a:p>
          <a:p>
            <a:pPr>
              <a:lnSpc>
                <a:spcPts val="3079"/>
              </a:lnSpc>
            </a:pPr>
            <a:endParaRPr lang="en-US" sz="2199">
              <a:solidFill>
                <a:srgbClr val="000000"/>
              </a:solidFill>
              <a:latin typeface="Muli Bold"/>
            </a:endParaRPr>
          </a:p>
          <a:p>
            <a:pPr>
              <a:lnSpc>
                <a:spcPts val="3079"/>
              </a:lnSpc>
              <a:spcBef>
                <a:spcPct val="0"/>
              </a:spcBef>
            </a:pPr>
            <a:endParaRPr lang="en-US" sz="2199">
              <a:solidFill>
                <a:srgbClr val="000000"/>
              </a:solidFill>
              <a:latin typeface="Muli Bold"/>
            </a:endParaRPr>
          </a:p>
        </p:txBody>
      </p:sp>
      <p:sp>
        <p:nvSpPr>
          <p:cNvPr id="19" name="TextBox 19"/>
          <p:cNvSpPr txBox="1"/>
          <p:nvPr/>
        </p:nvSpPr>
        <p:spPr>
          <a:xfrm>
            <a:off x="300983" y="76200"/>
            <a:ext cx="4704938" cy="1905000"/>
          </a:xfrm>
          <a:prstGeom prst="rect">
            <a:avLst/>
          </a:prstGeom>
        </p:spPr>
        <p:txBody>
          <a:bodyPr lIns="0" tIns="0" rIns="0" bIns="0" rtlCol="0" anchor="t">
            <a:spAutoFit/>
          </a:bodyPr>
          <a:lstStyle/>
          <a:p>
            <a:pPr>
              <a:lnSpc>
                <a:spcPts val="7560"/>
              </a:lnSpc>
              <a:spcBef>
                <a:spcPct val="0"/>
              </a:spcBef>
            </a:pPr>
            <a:r>
              <a:rPr lang="en-US" sz="6300" spc="-63">
                <a:solidFill>
                  <a:srgbClr val="000000"/>
                </a:solidFill>
                <a:latin typeface="Muli Bold"/>
              </a:rPr>
              <a:t>3.3.1 Sơ đồ vật lý</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0942" y="-28575"/>
            <a:ext cx="14764258" cy="1149289"/>
          </a:xfrm>
          <a:prstGeom prst="rect">
            <a:avLst/>
          </a:prstGeom>
        </p:spPr>
        <p:txBody>
          <a:bodyPr wrap="square" lIns="0" tIns="0" rIns="0" bIns="0" rtlCol="0" anchor="t">
            <a:spAutoFit/>
          </a:bodyPr>
          <a:lstStyle/>
          <a:p>
            <a:pPr>
              <a:lnSpc>
                <a:spcPts val="1280"/>
              </a:lnSpc>
            </a:pPr>
            <a:endParaRPr/>
          </a:p>
          <a:p>
            <a:pPr>
              <a:lnSpc>
                <a:spcPts val="8221"/>
              </a:lnSpc>
            </a:pPr>
            <a:r>
              <a:rPr lang="en-US" sz="6324">
                <a:solidFill>
                  <a:srgbClr val="A4E473"/>
                </a:solidFill>
                <a:latin typeface="Muli Bold"/>
              </a:rPr>
              <a:t>c. Cấu hình cần có cho mô hình???</a:t>
            </a:r>
          </a:p>
        </p:txBody>
      </p:sp>
      <p:sp>
        <p:nvSpPr>
          <p:cNvPr id="5" name="TextBox 5"/>
          <p:cNvSpPr txBox="1"/>
          <p:nvPr/>
        </p:nvSpPr>
        <p:spPr>
          <a:xfrm>
            <a:off x="762000" y="1257300"/>
            <a:ext cx="17221200" cy="5136150"/>
          </a:xfrm>
          <a:prstGeom prst="rect">
            <a:avLst/>
          </a:prstGeom>
        </p:spPr>
        <p:txBody>
          <a:bodyPr wrap="square" lIns="0" tIns="0" rIns="0" bIns="0" rtlCol="0" anchor="t">
            <a:spAutoFit/>
          </a:bodyPr>
          <a:lstStyle/>
          <a:p>
            <a:pPr>
              <a:lnSpc>
                <a:spcPts val="3079"/>
              </a:lnSpc>
            </a:pPr>
            <a:r>
              <a:rPr lang="vi-VN" sz="2600">
                <a:solidFill>
                  <a:srgbClr val="3F5B72"/>
                </a:solidFill>
                <a:latin typeface="Muli Bold"/>
              </a:rPr>
              <a:t>+ TCP/IP đảm nhận việc truyền thông dữ liệu giữa các thiết bị mạng. </a:t>
            </a:r>
            <a:endParaRPr lang="en-US" sz="2600">
              <a:solidFill>
                <a:srgbClr val="3F5B72"/>
              </a:solidFill>
              <a:latin typeface="Muli Bold"/>
            </a:endParaRPr>
          </a:p>
          <a:p>
            <a:pPr>
              <a:lnSpc>
                <a:spcPts val="3079"/>
              </a:lnSpc>
            </a:pPr>
            <a:endParaRPr lang="vi-VN" sz="2600">
              <a:solidFill>
                <a:srgbClr val="3F5B72"/>
              </a:solidFill>
              <a:latin typeface="Muli Bold"/>
            </a:endParaRPr>
          </a:p>
          <a:p>
            <a:pPr>
              <a:lnSpc>
                <a:spcPts val="3079"/>
              </a:lnSpc>
            </a:pPr>
            <a:r>
              <a:rPr lang="vi-VN" sz="2600">
                <a:solidFill>
                  <a:srgbClr val="3F5B72"/>
                </a:solidFill>
                <a:latin typeface="Muli Bold"/>
              </a:rPr>
              <a:t>+ DHCP được sử dụng để tự động cấp phát địa chỉ IP và các thông số mạng khác cho các thiết bị trong mạng.</a:t>
            </a:r>
            <a:endParaRPr lang="en-US" sz="2600">
              <a:solidFill>
                <a:srgbClr val="3F5B72"/>
              </a:solidFill>
              <a:latin typeface="Muli Bold"/>
            </a:endParaRPr>
          </a:p>
          <a:p>
            <a:pPr>
              <a:lnSpc>
                <a:spcPts val="3079"/>
              </a:lnSpc>
            </a:pPr>
            <a:endParaRPr lang="vi-VN" sz="2600">
              <a:solidFill>
                <a:srgbClr val="3F5B72"/>
              </a:solidFill>
              <a:latin typeface="Muli Bold"/>
            </a:endParaRPr>
          </a:p>
          <a:p>
            <a:pPr>
              <a:lnSpc>
                <a:spcPts val="3079"/>
              </a:lnSpc>
            </a:pPr>
            <a:r>
              <a:rPr lang="vi-VN" sz="2600">
                <a:solidFill>
                  <a:srgbClr val="3F5B72"/>
                </a:solidFill>
                <a:latin typeface="Muli Bold"/>
              </a:rPr>
              <a:t>+ DNS chuyển đổi tên miền thành địa chỉ IP tương ứng và ngược lại. </a:t>
            </a:r>
            <a:endParaRPr lang="en-US" sz="2600">
              <a:solidFill>
                <a:srgbClr val="3F5B72"/>
              </a:solidFill>
              <a:latin typeface="Muli Bold"/>
            </a:endParaRPr>
          </a:p>
          <a:p>
            <a:pPr>
              <a:lnSpc>
                <a:spcPts val="3079"/>
              </a:lnSpc>
            </a:pPr>
            <a:endParaRPr lang="vi-VN" sz="2600">
              <a:solidFill>
                <a:srgbClr val="3F5B72"/>
              </a:solidFill>
              <a:latin typeface="Muli Bold"/>
            </a:endParaRPr>
          </a:p>
          <a:p>
            <a:pPr>
              <a:lnSpc>
                <a:spcPts val="3079"/>
              </a:lnSpc>
            </a:pPr>
            <a:r>
              <a:rPr lang="vi-VN" sz="2600">
                <a:solidFill>
                  <a:srgbClr val="3F5B72"/>
                </a:solidFill>
                <a:latin typeface="Muli Bold"/>
              </a:rPr>
              <a:t>+ VLAN chia mạng cục bộ thành các mạng ảo riêng biệt, cho phép các nhóm thiết bị khả dụng kết nối cùng với một mạng dù không đặt cạnh nhau.</a:t>
            </a:r>
            <a:endParaRPr lang="en-US" sz="2600">
              <a:solidFill>
                <a:srgbClr val="3F5B72"/>
              </a:solidFill>
              <a:latin typeface="Muli Bold"/>
            </a:endParaRPr>
          </a:p>
          <a:p>
            <a:pPr>
              <a:lnSpc>
                <a:spcPts val="3079"/>
              </a:lnSpc>
            </a:pPr>
            <a:endParaRPr lang="vi-VN" sz="2600">
              <a:solidFill>
                <a:srgbClr val="3F5B72"/>
              </a:solidFill>
              <a:latin typeface="Muli Bold"/>
            </a:endParaRPr>
          </a:p>
          <a:p>
            <a:pPr>
              <a:lnSpc>
                <a:spcPts val="3079"/>
              </a:lnSpc>
            </a:pPr>
            <a:r>
              <a:rPr lang="vi-VN" sz="2600">
                <a:solidFill>
                  <a:srgbClr val="3F5B72"/>
                </a:solidFill>
                <a:latin typeface="Muli Bold"/>
              </a:rPr>
              <a:t>+ IPsec là giao thức VPN phổ biến được sử dụng để bảo vệ dữ liệu truyền tải qua mạng. </a:t>
            </a:r>
            <a:endParaRPr lang="en-US" sz="2600">
              <a:solidFill>
                <a:srgbClr val="3F5B72"/>
              </a:solidFill>
              <a:latin typeface="Muli Bold"/>
            </a:endParaRPr>
          </a:p>
          <a:p>
            <a:pPr>
              <a:lnSpc>
                <a:spcPts val="3079"/>
              </a:lnSpc>
            </a:pPr>
            <a:endParaRPr lang="vi-VN" sz="2600">
              <a:solidFill>
                <a:srgbClr val="3F5B72"/>
              </a:solidFill>
              <a:latin typeface="Muli Bold"/>
            </a:endParaRPr>
          </a:p>
          <a:p>
            <a:pPr>
              <a:lnSpc>
                <a:spcPts val="3079"/>
              </a:lnSpc>
            </a:pPr>
            <a:r>
              <a:rPr lang="vi-VN" sz="2600">
                <a:solidFill>
                  <a:srgbClr val="3F5B72"/>
                </a:solidFill>
                <a:latin typeface="Muli Bold"/>
              </a:rPr>
              <a:t>+ Routing protocol: OSPF ở switch layer 3, BGP ở load balancer </a:t>
            </a:r>
            <a:endParaRPr lang="en-US" sz="2600">
              <a:solidFill>
                <a:srgbClr val="3F5B72"/>
              </a:solidFill>
              <a:latin typeface="Muli Bold"/>
            </a:endParaRPr>
          </a:p>
          <a:p>
            <a:pPr>
              <a:lnSpc>
                <a:spcPts val="3079"/>
              </a:lnSpc>
              <a:spcBef>
                <a:spcPct val="0"/>
              </a:spcBef>
            </a:pPr>
            <a:endParaRPr lang="en-US" sz="2199">
              <a:solidFill>
                <a:srgbClr val="3F5B72"/>
              </a:solidFill>
              <a:latin typeface="Muli Bold"/>
            </a:endParaRPr>
          </a:p>
        </p:txBody>
      </p:sp>
    </p:spTree>
    <p:extLst>
      <p:ext uri="{BB962C8B-B14F-4D97-AF65-F5344CB8AC3E}">
        <p14:creationId xmlns:p14="http://schemas.microsoft.com/office/powerpoint/2010/main" val="1145490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785173" y="1369782"/>
            <a:ext cx="16274033" cy="5659747"/>
          </a:xfrm>
          <a:custGeom>
            <a:avLst/>
            <a:gdLst/>
            <a:ahLst/>
            <a:cxnLst/>
            <a:rect l="l" t="t" r="r" b="b"/>
            <a:pathLst>
              <a:path w="16274033" h="5659747">
                <a:moveTo>
                  <a:pt x="0" y="0"/>
                </a:moveTo>
                <a:lnTo>
                  <a:pt x="16274033" y="0"/>
                </a:lnTo>
                <a:lnTo>
                  <a:pt x="16274033" y="5659747"/>
                </a:lnTo>
                <a:lnTo>
                  <a:pt x="0" y="565974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0942" y="-28575"/>
            <a:ext cx="11251541" cy="1174335"/>
          </a:xfrm>
          <a:prstGeom prst="rect">
            <a:avLst/>
          </a:prstGeom>
        </p:spPr>
        <p:txBody>
          <a:bodyPr lIns="0" tIns="0" rIns="0" bIns="0" rtlCol="0" anchor="t">
            <a:spAutoFit/>
          </a:bodyPr>
          <a:lstStyle/>
          <a:p>
            <a:pPr>
              <a:lnSpc>
                <a:spcPts val="1280"/>
              </a:lnSpc>
            </a:pPr>
            <a:endParaRPr/>
          </a:p>
          <a:p>
            <a:pPr>
              <a:lnSpc>
                <a:spcPts val="8221"/>
              </a:lnSpc>
            </a:pPr>
            <a:r>
              <a:rPr lang="en-US" sz="6324">
                <a:solidFill>
                  <a:srgbClr val="A4E473"/>
                </a:solidFill>
                <a:latin typeface="Muli Bold"/>
              </a:rPr>
              <a:t>Tòa 1. Trụ sở chính</a:t>
            </a:r>
          </a:p>
        </p:txBody>
      </p:sp>
      <p:sp>
        <p:nvSpPr>
          <p:cNvPr id="4" name="TextBox 4"/>
          <p:cNvSpPr txBox="1"/>
          <p:nvPr/>
        </p:nvSpPr>
        <p:spPr>
          <a:xfrm>
            <a:off x="3957009" y="7664309"/>
            <a:ext cx="2602214" cy="985520"/>
          </a:xfrm>
          <a:prstGeom prst="rect">
            <a:avLst/>
          </a:prstGeom>
        </p:spPr>
        <p:txBody>
          <a:bodyPr lIns="0" tIns="0" rIns="0" bIns="0" rtlCol="0" anchor="t">
            <a:spAutoFit/>
          </a:bodyPr>
          <a:lstStyle/>
          <a:p>
            <a:pPr>
              <a:lnSpc>
                <a:spcPts val="1679"/>
              </a:lnSpc>
            </a:pPr>
            <a:endParaRPr/>
          </a:p>
          <a:p>
            <a:pPr>
              <a:lnSpc>
                <a:spcPts val="3079"/>
              </a:lnSpc>
              <a:spcBef>
                <a:spcPct val="0"/>
              </a:spcBef>
            </a:pPr>
            <a:r>
              <a:rPr lang="en-US" sz="2199">
                <a:solidFill>
                  <a:srgbClr val="3F5B72"/>
                </a:solidFill>
                <a:latin typeface="Muli Bold"/>
              </a:rPr>
              <a:t>=&gt; Sức chứa cả tòa là gần 800 hosts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3" name="TextBox 3"/>
          <p:cNvSpPr txBox="1"/>
          <p:nvPr/>
        </p:nvSpPr>
        <p:spPr>
          <a:xfrm>
            <a:off x="170942" y="-28575"/>
            <a:ext cx="11251541" cy="1174335"/>
          </a:xfrm>
          <a:prstGeom prst="rect">
            <a:avLst/>
          </a:prstGeom>
        </p:spPr>
        <p:txBody>
          <a:bodyPr lIns="0" tIns="0" rIns="0" bIns="0" rtlCol="0" anchor="t">
            <a:spAutoFit/>
          </a:bodyPr>
          <a:lstStyle/>
          <a:p>
            <a:pPr>
              <a:lnSpc>
                <a:spcPts val="1280"/>
              </a:lnSpc>
            </a:pPr>
            <a:endParaRPr/>
          </a:p>
          <a:p>
            <a:pPr>
              <a:lnSpc>
                <a:spcPts val="8221"/>
              </a:lnSpc>
            </a:pPr>
            <a:r>
              <a:rPr lang="en-US" sz="6324">
                <a:solidFill>
                  <a:srgbClr val="A4E473"/>
                </a:solidFill>
                <a:latin typeface="Muli Bold"/>
              </a:rPr>
              <a:t>Tòa 2. Trụ sở chính</a:t>
            </a:r>
          </a:p>
        </p:txBody>
      </p:sp>
      <p:graphicFrame>
        <p:nvGraphicFramePr>
          <p:cNvPr id="5" name="Google Shape;1644;p43">
            <a:extLst>
              <a:ext uri="{FF2B5EF4-FFF2-40B4-BE49-F238E27FC236}">
                <a16:creationId xmlns:a16="http://schemas.microsoft.com/office/drawing/2014/main" id="{0350D271-5876-0062-B56E-274AAA7D8206}"/>
              </a:ext>
            </a:extLst>
          </p:cNvPr>
          <p:cNvGraphicFramePr/>
          <p:nvPr>
            <p:extLst>
              <p:ext uri="{D42A27DB-BD31-4B8C-83A1-F6EECF244321}">
                <p14:modId xmlns:p14="http://schemas.microsoft.com/office/powerpoint/2010/main" val="3136572992"/>
              </p:ext>
            </p:extLst>
          </p:nvPr>
        </p:nvGraphicFramePr>
        <p:xfrm>
          <a:off x="5105400" y="1257300"/>
          <a:ext cx="6858000" cy="8839193"/>
        </p:xfrm>
        <a:graphic>
          <a:graphicData uri="http://schemas.openxmlformats.org/drawingml/2006/table">
            <a:tbl>
              <a:tblPr>
                <a:noFill/>
              </a:tblPr>
              <a:tblGrid>
                <a:gridCol w="3970421">
                  <a:extLst>
                    <a:ext uri="{9D8B030D-6E8A-4147-A177-3AD203B41FA5}">
                      <a16:colId xmlns:a16="http://schemas.microsoft.com/office/drawing/2014/main" val="20000"/>
                    </a:ext>
                  </a:extLst>
                </a:gridCol>
                <a:gridCol w="2887579">
                  <a:extLst>
                    <a:ext uri="{9D8B030D-6E8A-4147-A177-3AD203B41FA5}">
                      <a16:colId xmlns:a16="http://schemas.microsoft.com/office/drawing/2014/main" val="20001"/>
                    </a:ext>
                  </a:extLst>
                </a:gridCol>
              </a:tblGrid>
              <a:tr h="4978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1800">
                          <a:solidFill>
                            <a:schemeClr val="tx1"/>
                          </a:solidFill>
                          <a:latin typeface="Viga"/>
                          <a:ea typeface="Viga"/>
                          <a:cs typeface="Viga"/>
                          <a:sym typeface="Viga"/>
                        </a:rPr>
                        <a:t>Name</a:t>
                      </a:r>
                      <a:endParaRPr sz="1800">
                        <a:solidFill>
                          <a:schemeClr val="tx1"/>
                        </a:solidFill>
                        <a:latin typeface="Viga"/>
                        <a:ea typeface="Viga"/>
                        <a:cs typeface="Viga"/>
                        <a:sym typeface="Viga"/>
                      </a:endParaRPr>
                    </a:p>
                  </a:txBody>
                  <a:tcPr marL="91425" marR="91425" marT="91425" marB="91425" anchor="ctr">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gradFill>
                      <a:gsLst>
                        <a:gs pos="0">
                          <a:srgbClr val="8BE3FF"/>
                        </a:gs>
                        <a:gs pos="100000">
                          <a:srgbClr val="ACFFD9"/>
                        </a:gs>
                      </a:gsLst>
                      <a:lin ang="5400700" scaled="0"/>
                    </a:gra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1800">
                          <a:solidFill>
                            <a:schemeClr val="tx1"/>
                          </a:solidFill>
                          <a:latin typeface="Viga"/>
                          <a:ea typeface="Viga"/>
                          <a:cs typeface="Viga"/>
                          <a:sym typeface="Viga"/>
                        </a:rPr>
                        <a:t>IP</a:t>
                      </a:r>
                      <a:endParaRPr sz="1800">
                        <a:solidFill>
                          <a:schemeClr val="tx1"/>
                        </a:solidFill>
                        <a:latin typeface="Viga"/>
                        <a:ea typeface="Viga"/>
                        <a:cs typeface="Viga"/>
                        <a:sym typeface="Viga"/>
                      </a:endParaRPr>
                    </a:p>
                  </a:txBody>
                  <a:tcPr marL="91425" marR="91425" marT="91425" marB="91425" anchor="ctr">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gradFill>
                      <a:gsLst>
                        <a:gs pos="0">
                          <a:srgbClr val="8BE3FF"/>
                        </a:gs>
                        <a:gs pos="100000">
                          <a:srgbClr val="ACFFD9"/>
                        </a:gs>
                      </a:gsLst>
                      <a:lin ang="5400700" scaled="0"/>
                    </a:gradFill>
                  </a:tcPr>
                </a:tc>
                <a:extLst>
                  <a:ext uri="{0D108BD9-81ED-4DB2-BD59-A6C34878D82A}">
                    <a16:rowId xmlns:a16="http://schemas.microsoft.com/office/drawing/2014/main" val="10000"/>
                  </a:ext>
                </a:extLst>
              </a:tr>
              <a:tr h="490665">
                <a:tc>
                  <a:txBody>
                    <a:bodyPr/>
                    <a:lstStyle/>
                    <a:p>
                      <a:pPr marL="0" marR="0" algn="l">
                        <a:lnSpc>
                          <a:spcPct val="150000"/>
                        </a:lnSpc>
                        <a:spcBef>
                          <a:spcPts val="0"/>
                        </a:spcBef>
                        <a:spcAft>
                          <a:spcPts val="0"/>
                        </a:spcAft>
                      </a:pPr>
                      <a:r>
                        <a:rPr lang="en-US" sz="1800" u="none" kern="100">
                          <a:effectLst/>
                          <a:latin typeface="Muli Bold" panose="020B0604020202020204" charset="0"/>
                          <a:ea typeface="Times New Roman" panose="02020603050405020304" pitchFamily="18" charset="0"/>
                          <a:cs typeface="Times New Roman" panose="02020603050405020304" pitchFamily="18" charset="0"/>
                        </a:rPr>
                        <a:t>IPSec Tunnel</a:t>
                      </a:r>
                      <a:endParaRPr lang="en-US" sz="1800" u="none"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en-US" sz="1800" u="none" kern="100">
                          <a:effectLst/>
                          <a:latin typeface="Muli Bold" panose="020B0604020202020204" charset="0"/>
                          <a:ea typeface="Times New Roman" panose="02020603050405020304" pitchFamily="18" charset="0"/>
                          <a:cs typeface="Times New Roman" panose="02020603050405020304" pitchFamily="18" charset="0"/>
                        </a:rPr>
                        <a:t>10.11.0.0/21</a:t>
                      </a:r>
                      <a:endParaRPr lang="en-US" sz="1800" u="none"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490665">
                <a:tc>
                  <a:txBody>
                    <a:bodyPr/>
                    <a:lstStyle/>
                    <a:p>
                      <a:pPr marL="0" marR="0" algn="l">
                        <a:lnSpc>
                          <a:spcPct val="150000"/>
                        </a:lnSpc>
                        <a:spcBef>
                          <a:spcPts val="0"/>
                        </a:spcBef>
                        <a:spcAft>
                          <a:spcPts val="0"/>
                        </a:spcAft>
                      </a:pPr>
                      <a:r>
                        <a:rPr lang="en-US" sz="1800" u="none" kern="100">
                          <a:effectLst/>
                          <a:latin typeface="Muli Bold" panose="020B0604020202020204" charset="0"/>
                          <a:ea typeface="Times New Roman" panose="02020603050405020304" pitchFamily="18" charset="0"/>
                          <a:cs typeface="Times New Roman" panose="02020603050405020304" pitchFamily="18" charset="0"/>
                        </a:rPr>
                        <a:t>Router1 (T135)</a:t>
                      </a:r>
                      <a:endParaRPr lang="en-US" sz="1800" u="none"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en-US" sz="1800" u="none" kern="100">
                          <a:effectLst/>
                          <a:latin typeface="Muli Bold" panose="020B0604020202020204" charset="0"/>
                          <a:ea typeface="Times New Roman" panose="02020603050405020304" pitchFamily="18" charset="0"/>
                          <a:cs typeface="Times New Roman" panose="02020603050405020304" pitchFamily="18" charset="0"/>
                        </a:rPr>
                        <a:t>10.11.7.0/30</a:t>
                      </a:r>
                      <a:endParaRPr lang="en-US" sz="1800" u="none"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490665">
                <a:tc>
                  <a:txBody>
                    <a:bodyPr/>
                    <a:lstStyle/>
                    <a:p>
                      <a:pPr marL="0" marR="0" algn="l">
                        <a:lnSpc>
                          <a:spcPct val="150000"/>
                        </a:lnSpc>
                        <a:spcBef>
                          <a:spcPts val="0"/>
                        </a:spcBef>
                        <a:spcAft>
                          <a:spcPts val="0"/>
                        </a:spcAft>
                      </a:pPr>
                      <a:r>
                        <a:rPr lang="en-US" sz="1800" u="none" kern="100">
                          <a:effectLst/>
                          <a:latin typeface="Muli Bold" panose="020B0604020202020204" charset="0"/>
                          <a:ea typeface="Times New Roman" panose="02020603050405020304" pitchFamily="18" charset="0"/>
                          <a:cs typeface="Times New Roman" panose="02020603050405020304" pitchFamily="18" charset="0"/>
                        </a:rPr>
                        <a:t>Router2 (T246)</a:t>
                      </a:r>
                      <a:endParaRPr lang="en-US" sz="1800" u="none"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en-US" sz="1800" u="none" kern="100">
                          <a:effectLst/>
                          <a:latin typeface="Muli Bold" panose="020B0604020202020204" charset="0"/>
                          <a:ea typeface="Times New Roman" panose="02020603050405020304" pitchFamily="18" charset="0"/>
                          <a:cs typeface="Times New Roman" panose="02020603050405020304" pitchFamily="18" charset="0"/>
                        </a:rPr>
                        <a:t>10.11.7.4/30</a:t>
                      </a:r>
                      <a:endParaRPr lang="en-US" sz="1800" u="none"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490665">
                <a:tc>
                  <a:txBody>
                    <a:bodyPr/>
                    <a:lstStyle/>
                    <a:p>
                      <a:pPr marL="0" marR="0" algn="l">
                        <a:lnSpc>
                          <a:spcPct val="150000"/>
                        </a:lnSpc>
                        <a:spcBef>
                          <a:spcPts val="0"/>
                        </a:spcBef>
                        <a:spcAft>
                          <a:spcPts val="0"/>
                        </a:spcAft>
                      </a:pPr>
                      <a:r>
                        <a:rPr lang="en-US" sz="1800" u="none" kern="100">
                          <a:effectLst/>
                          <a:latin typeface="Muli Bold" panose="020B0604020202020204" charset="0"/>
                          <a:ea typeface="Times New Roman" panose="02020603050405020304" pitchFamily="18" charset="0"/>
                          <a:cs typeface="Times New Roman" panose="02020603050405020304" pitchFamily="18" charset="0"/>
                        </a:rPr>
                        <a:t>Router3 (T7911)</a:t>
                      </a:r>
                      <a:endParaRPr lang="en-US" sz="1800" u="none"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en-US" sz="1800" u="none" kern="100">
                          <a:effectLst/>
                          <a:latin typeface="Muli Bold" panose="020B0604020202020204" charset="0"/>
                          <a:ea typeface="Times New Roman" panose="02020603050405020304" pitchFamily="18" charset="0"/>
                          <a:cs typeface="Times New Roman" panose="02020603050405020304" pitchFamily="18" charset="0"/>
                        </a:rPr>
                        <a:t>10.11.7.8/30</a:t>
                      </a:r>
                      <a:endParaRPr lang="en-US" sz="1800" u="none"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35473746"/>
                  </a:ext>
                </a:extLst>
              </a:tr>
              <a:tr h="490665">
                <a:tc>
                  <a:txBody>
                    <a:bodyPr/>
                    <a:lstStyle/>
                    <a:p>
                      <a:pPr marL="0" marR="0" algn="l">
                        <a:lnSpc>
                          <a:spcPct val="150000"/>
                        </a:lnSpc>
                        <a:spcBef>
                          <a:spcPts val="0"/>
                        </a:spcBef>
                        <a:spcAft>
                          <a:spcPts val="0"/>
                        </a:spcAft>
                      </a:pPr>
                      <a:r>
                        <a:rPr lang="en-US" sz="1800" u="none" kern="100">
                          <a:effectLst/>
                          <a:latin typeface="Muli Bold" panose="020B0604020202020204" charset="0"/>
                          <a:ea typeface="Times New Roman" panose="02020603050405020304" pitchFamily="18" charset="0"/>
                          <a:cs typeface="Times New Roman" panose="02020603050405020304" pitchFamily="18" charset="0"/>
                        </a:rPr>
                        <a:t>Router4 (T81012)</a:t>
                      </a:r>
                      <a:endParaRPr lang="en-US" sz="1800" u="none"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en-US" sz="1800" u="none" kern="100">
                          <a:effectLst/>
                          <a:latin typeface="Muli Bold" panose="020B0604020202020204" charset="0"/>
                          <a:ea typeface="Times New Roman" panose="02020603050405020304" pitchFamily="18" charset="0"/>
                          <a:cs typeface="Times New Roman" panose="02020603050405020304" pitchFamily="18" charset="0"/>
                        </a:rPr>
                        <a:t>10.11.7.12/30</a:t>
                      </a:r>
                      <a:endParaRPr lang="en-US" sz="1800" u="none"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14776669"/>
                  </a:ext>
                </a:extLst>
              </a:tr>
              <a:tr h="490665">
                <a:tc>
                  <a:txBody>
                    <a:bodyPr/>
                    <a:lstStyle/>
                    <a:p>
                      <a:pPr marL="0" marR="0" algn="l">
                        <a:lnSpc>
                          <a:spcPct val="150000"/>
                        </a:lnSpc>
                        <a:spcBef>
                          <a:spcPts val="0"/>
                        </a:spcBef>
                        <a:spcAft>
                          <a:spcPts val="0"/>
                        </a:spcAft>
                      </a:pPr>
                      <a:r>
                        <a:rPr lang="en-US" sz="1800" u="none" kern="100">
                          <a:effectLst/>
                          <a:latin typeface="Muli Bold" panose="020B0604020202020204" charset="0"/>
                          <a:ea typeface="Times New Roman" panose="02020603050405020304" pitchFamily="18" charset="0"/>
                          <a:cs typeface="Times New Roman" panose="02020603050405020304" pitchFamily="18" charset="0"/>
                        </a:rPr>
                        <a:t>SW tầng 1</a:t>
                      </a:r>
                      <a:endParaRPr lang="en-US" sz="1800" u="none"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en-US" sz="1800" u="none" kern="100">
                          <a:effectLst/>
                          <a:latin typeface="Muli Bold" panose="020B0604020202020204" charset="0"/>
                          <a:ea typeface="Times New Roman" panose="02020603050405020304" pitchFamily="18" charset="0"/>
                          <a:cs typeface="Times New Roman" panose="02020603050405020304" pitchFamily="18" charset="0"/>
                        </a:rPr>
                        <a:t>10.11.0.0/25</a:t>
                      </a:r>
                      <a:endParaRPr lang="en-US" sz="1800" u="none"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31651694"/>
                  </a:ext>
                </a:extLst>
              </a:tr>
              <a:tr h="490665">
                <a:tc>
                  <a:txBody>
                    <a:bodyPr/>
                    <a:lstStyle/>
                    <a:p>
                      <a:pPr marL="0" marR="0" algn="l">
                        <a:lnSpc>
                          <a:spcPct val="150000"/>
                        </a:lnSpc>
                        <a:spcBef>
                          <a:spcPts val="0"/>
                        </a:spcBef>
                        <a:spcAft>
                          <a:spcPts val="0"/>
                        </a:spcAft>
                      </a:pPr>
                      <a:r>
                        <a:rPr lang="en-US" sz="1800" u="none" kern="100">
                          <a:effectLst/>
                          <a:latin typeface="Muli Bold" panose="020B0604020202020204" charset="0"/>
                          <a:ea typeface="Times New Roman" panose="02020603050405020304" pitchFamily="18" charset="0"/>
                          <a:cs typeface="Times New Roman" panose="02020603050405020304" pitchFamily="18" charset="0"/>
                        </a:rPr>
                        <a:t>SW tầng 2</a:t>
                      </a:r>
                      <a:endParaRPr lang="en-US" sz="1800" u="none"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en-US" sz="1800" u="none" kern="100">
                          <a:effectLst/>
                          <a:latin typeface="Muli Bold" panose="020B0604020202020204" charset="0"/>
                          <a:ea typeface="Times New Roman" panose="02020603050405020304" pitchFamily="18" charset="0"/>
                          <a:cs typeface="Times New Roman" panose="02020603050405020304" pitchFamily="18" charset="0"/>
                        </a:rPr>
                        <a:t>10.11.0.128/25</a:t>
                      </a:r>
                      <a:endParaRPr lang="en-US" sz="1800" u="none"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02444831"/>
                  </a:ext>
                </a:extLst>
              </a:tr>
              <a:tr h="490665">
                <a:tc>
                  <a:txBody>
                    <a:bodyPr/>
                    <a:lstStyle/>
                    <a:p>
                      <a:pPr marL="0" marR="0" algn="l">
                        <a:lnSpc>
                          <a:spcPct val="150000"/>
                        </a:lnSpc>
                        <a:spcBef>
                          <a:spcPts val="0"/>
                        </a:spcBef>
                        <a:spcAft>
                          <a:spcPts val="0"/>
                        </a:spcAft>
                      </a:pPr>
                      <a:r>
                        <a:rPr lang="en-US" sz="1800" u="none" kern="100">
                          <a:effectLst/>
                          <a:latin typeface="Muli Bold" panose="020B0604020202020204" charset="0"/>
                          <a:ea typeface="Times New Roman" panose="02020603050405020304" pitchFamily="18" charset="0"/>
                          <a:cs typeface="Times New Roman" panose="02020603050405020304" pitchFamily="18" charset="0"/>
                        </a:rPr>
                        <a:t>SW tầng 3</a:t>
                      </a:r>
                      <a:endParaRPr lang="en-US" sz="1800" u="none"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en-US" sz="1800" u="none" kern="100">
                          <a:effectLst/>
                          <a:latin typeface="Muli Bold" panose="020B0604020202020204" charset="0"/>
                          <a:ea typeface="Times New Roman" panose="02020603050405020304" pitchFamily="18" charset="0"/>
                          <a:cs typeface="Times New Roman" panose="02020603050405020304" pitchFamily="18" charset="0"/>
                        </a:rPr>
                        <a:t>10.11.2.0/25</a:t>
                      </a:r>
                      <a:endParaRPr lang="en-US" sz="1800" u="none"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6649162"/>
                  </a:ext>
                </a:extLst>
              </a:tr>
              <a:tr h="490665">
                <a:tc>
                  <a:txBody>
                    <a:bodyPr/>
                    <a:lstStyle/>
                    <a:p>
                      <a:pPr marL="0" marR="0" algn="l">
                        <a:lnSpc>
                          <a:spcPct val="150000"/>
                        </a:lnSpc>
                        <a:spcBef>
                          <a:spcPts val="0"/>
                        </a:spcBef>
                        <a:spcAft>
                          <a:spcPts val="0"/>
                        </a:spcAft>
                      </a:pPr>
                      <a:r>
                        <a:rPr lang="en-US" sz="1800" u="none" kern="100">
                          <a:effectLst/>
                          <a:latin typeface="Muli Bold" panose="020B0604020202020204" charset="0"/>
                          <a:ea typeface="Times New Roman" panose="02020603050405020304" pitchFamily="18" charset="0"/>
                          <a:cs typeface="Times New Roman" panose="02020603050405020304" pitchFamily="18" charset="0"/>
                        </a:rPr>
                        <a:t>S</a:t>
                      </a:r>
                      <a:r>
                        <a:rPr lang="vi-VN" sz="1800" u="none" kern="100">
                          <a:effectLst/>
                          <a:latin typeface="Muli Bold" panose="020B0604020202020204" charset="0"/>
                          <a:ea typeface="Times New Roman" panose="02020603050405020304" pitchFamily="18" charset="0"/>
                          <a:cs typeface="Times New Roman" panose="02020603050405020304" pitchFamily="18" charset="0"/>
                        </a:rPr>
                        <a:t>W tầng 4</a:t>
                      </a:r>
                      <a:endParaRPr lang="en-US" sz="1800" u="none"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en-US" sz="1800" u="none" kern="100">
                          <a:effectLst/>
                          <a:latin typeface="Muli Bold" panose="020B0604020202020204" charset="0"/>
                          <a:ea typeface="Times New Roman" panose="02020603050405020304" pitchFamily="18" charset="0"/>
                          <a:cs typeface="Times New Roman" panose="02020603050405020304" pitchFamily="18" charset="0"/>
                        </a:rPr>
                        <a:t>10</a:t>
                      </a:r>
                      <a:r>
                        <a:rPr lang="vi-VN" sz="1800" u="none" kern="100">
                          <a:effectLst/>
                          <a:latin typeface="Muli Bold" panose="020B0604020202020204" charset="0"/>
                          <a:ea typeface="Times New Roman" panose="02020603050405020304" pitchFamily="18" charset="0"/>
                          <a:cs typeface="Times New Roman" panose="02020603050405020304" pitchFamily="18" charset="0"/>
                        </a:rPr>
                        <a:t>.11.2.128/25</a:t>
                      </a:r>
                      <a:endParaRPr lang="en-US" sz="1800" u="none"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79026394"/>
                  </a:ext>
                </a:extLst>
              </a:tr>
              <a:tr h="490665">
                <a:tc>
                  <a:txBody>
                    <a:bodyPr/>
                    <a:lstStyle/>
                    <a:p>
                      <a:pPr marL="0" marR="0" algn="l">
                        <a:lnSpc>
                          <a:spcPct val="150000"/>
                        </a:lnSpc>
                        <a:spcBef>
                          <a:spcPts val="0"/>
                        </a:spcBef>
                        <a:spcAft>
                          <a:spcPts val="0"/>
                        </a:spcAft>
                      </a:pPr>
                      <a:r>
                        <a:rPr lang="en-US" sz="1800" u="none" kern="100">
                          <a:effectLst/>
                          <a:latin typeface="Muli Bold" panose="020B0604020202020204" charset="0"/>
                          <a:ea typeface="Times New Roman" panose="02020603050405020304" pitchFamily="18" charset="0"/>
                          <a:cs typeface="Times New Roman" panose="02020603050405020304" pitchFamily="18" charset="0"/>
                        </a:rPr>
                        <a:t>S</a:t>
                      </a:r>
                      <a:r>
                        <a:rPr lang="vi-VN" sz="1800" u="none" kern="100">
                          <a:effectLst/>
                          <a:latin typeface="Muli Bold" panose="020B0604020202020204" charset="0"/>
                          <a:ea typeface="Times New Roman" panose="02020603050405020304" pitchFamily="18" charset="0"/>
                          <a:cs typeface="Times New Roman" panose="02020603050405020304" pitchFamily="18" charset="0"/>
                        </a:rPr>
                        <a:t>W tầng 5</a:t>
                      </a:r>
                      <a:endParaRPr lang="en-US" sz="1800" u="none"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en-US" sz="1800" u="none" kern="100">
                          <a:effectLst/>
                          <a:latin typeface="Muli Bold" panose="020B0604020202020204" charset="0"/>
                          <a:ea typeface="Times New Roman" panose="02020603050405020304" pitchFamily="18" charset="0"/>
                          <a:cs typeface="Times New Roman" panose="02020603050405020304" pitchFamily="18" charset="0"/>
                        </a:rPr>
                        <a:t>10</a:t>
                      </a:r>
                      <a:r>
                        <a:rPr lang="vi-VN" sz="1800" u="none" kern="100">
                          <a:effectLst/>
                          <a:latin typeface="Muli Bold" panose="020B0604020202020204" charset="0"/>
                          <a:ea typeface="Times New Roman" panose="02020603050405020304" pitchFamily="18" charset="0"/>
                          <a:cs typeface="Times New Roman" panose="02020603050405020304" pitchFamily="18" charset="0"/>
                        </a:rPr>
                        <a:t>.11.3.0/25</a:t>
                      </a:r>
                      <a:endParaRPr lang="en-US" sz="1800" u="none"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89480680"/>
                  </a:ext>
                </a:extLst>
              </a:tr>
              <a:tr h="490665">
                <a:tc>
                  <a:txBody>
                    <a:bodyPr/>
                    <a:lstStyle/>
                    <a:p>
                      <a:pPr marL="0" marR="0" algn="l">
                        <a:lnSpc>
                          <a:spcPct val="150000"/>
                        </a:lnSpc>
                        <a:spcBef>
                          <a:spcPts val="0"/>
                        </a:spcBef>
                        <a:spcAft>
                          <a:spcPts val="0"/>
                        </a:spcAft>
                      </a:pPr>
                      <a:r>
                        <a:rPr lang="en-US" sz="1800" u="none" kern="100">
                          <a:effectLst/>
                          <a:latin typeface="Muli Bold" panose="020B0604020202020204" charset="0"/>
                          <a:ea typeface="Times New Roman" panose="02020603050405020304" pitchFamily="18" charset="0"/>
                          <a:cs typeface="Times New Roman" panose="02020603050405020304" pitchFamily="18" charset="0"/>
                        </a:rPr>
                        <a:t>S</a:t>
                      </a:r>
                      <a:r>
                        <a:rPr lang="vi-VN" sz="1800" u="none" kern="100">
                          <a:effectLst/>
                          <a:latin typeface="Muli Bold" panose="020B0604020202020204" charset="0"/>
                          <a:ea typeface="Times New Roman" panose="02020603050405020304" pitchFamily="18" charset="0"/>
                          <a:cs typeface="Times New Roman" panose="02020603050405020304" pitchFamily="18" charset="0"/>
                        </a:rPr>
                        <a:t>W tầng 6</a:t>
                      </a:r>
                      <a:endParaRPr lang="en-US" sz="1800" u="none"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en-US" sz="1800" u="none" kern="100">
                          <a:effectLst/>
                          <a:latin typeface="Muli Bold" panose="020B0604020202020204" charset="0"/>
                          <a:ea typeface="Times New Roman" panose="02020603050405020304" pitchFamily="18" charset="0"/>
                          <a:cs typeface="Times New Roman" panose="02020603050405020304" pitchFamily="18" charset="0"/>
                        </a:rPr>
                        <a:t>10</a:t>
                      </a:r>
                      <a:r>
                        <a:rPr lang="vi-VN" sz="1800" u="none" kern="100">
                          <a:effectLst/>
                          <a:latin typeface="Muli Bold" panose="020B0604020202020204" charset="0"/>
                          <a:ea typeface="Times New Roman" panose="02020603050405020304" pitchFamily="18" charset="0"/>
                          <a:cs typeface="Times New Roman" panose="02020603050405020304" pitchFamily="18" charset="0"/>
                        </a:rPr>
                        <a:t>.11.3.128/25</a:t>
                      </a:r>
                      <a:endParaRPr lang="en-US" sz="1800" u="none"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31001628"/>
                  </a:ext>
                </a:extLst>
              </a:tr>
              <a:tr h="490665">
                <a:tc>
                  <a:txBody>
                    <a:bodyPr/>
                    <a:lstStyle/>
                    <a:p>
                      <a:pPr marL="0" marR="0">
                        <a:lnSpc>
                          <a:spcPct val="150000"/>
                        </a:lnSpc>
                        <a:spcBef>
                          <a:spcPts val="0"/>
                        </a:spcBef>
                        <a:spcAft>
                          <a:spcPts val="0"/>
                        </a:spcAft>
                      </a:pPr>
                      <a:r>
                        <a:rPr lang="en-US" sz="1800" kern="100">
                          <a:effectLst/>
                          <a:latin typeface="Muli Bold" panose="020B0604020202020204" charset="0"/>
                          <a:ea typeface="Times New Roman" panose="02020603050405020304" pitchFamily="18" charset="0"/>
                          <a:cs typeface="Times New Roman" panose="02020603050405020304" pitchFamily="18" charset="0"/>
                        </a:rPr>
                        <a:t>S</a:t>
                      </a:r>
                      <a:r>
                        <a:rPr lang="vi-VN" sz="1800" kern="100">
                          <a:effectLst/>
                          <a:latin typeface="Muli Bold" panose="020B0604020202020204" charset="0"/>
                          <a:ea typeface="Times New Roman" panose="02020603050405020304" pitchFamily="18" charset="0"/>
                          <a:cs typeface="Times New Roman" panose="02020603050405020304" pitchFamily="18" charset="0"/>
                        </a:rPr>
                        <a:t>W tầng 7</a:t>
                      </a:r>
                      <a:endParaRPr lang="en-US" sz="18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en-US" sz="1800" kern="100">
                          <a:effectLst/>
                          <a:latin typeface="Muli Bold" panose="020B0604020202020204" charset="0"/>
                          <a:ea typeface="Times New Roman" panose="02020603050405020304" pitchFamily="18" charset="0"/>
                          <a:cs typeface="Times New Roman" panose="02020603050405020304" pitchFamily="18" charset="0"/>
                        </a:rPr>
                        <a:t>10</a:t>
                      </a:r>
                      <a:r>
                        <a:rPr lang="vi-VN" sz="1800" kern="100">
                          <a:effectLst/>
                          <a:latin typeface="Muli Bold" panose="020B0604020202020204" charset="0"/>
                          <a:ea typeface="Times New Roman" panose="02020603050405020304" pitchFamily="18" charset="0"/>
                          <a:cs typeface="Times New Roman" panose="02020603050405020304" pitchFamily="18" charset="0"/>
                        </a:rPr>
                        <a:t>.11.4.0/25</a:t>
                      </a:r>
                      <a:endParaRPr lang="en-US" sz="18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14781750"/>
                  </a:ext>
                </a:extLst>
              </a:tr>
              <a:tr h="490665">
                <a:tc>
                  <a:txBody>
                    <a:bodyPr/>
                    <a:lstStyle/>
                    <a:p>
                      <a:pPr marL="0" marR="0">
                        <a:lnSpc>
                          <a:spcPct val="150000"/>
                        </a:lnSpc>
                        <a:spcBef>
                          <a:spcPts val="0"/>
                        </a:spcBef>
                        <a:spcAft>
                          <a:spcPts val="0"/>
                        </a:spcAft>
                      </a:pPr>
                      <a:r>
                        <a:rPr lang="en-US" sz="1800" kern="100">
                          <a:effectLst/>
                          <a:latin typeface="Muli Bold" panose="020B0604020202020204" charset="0"/>
                          <a:ea typeface="Times New Roman" panose="02020603050405020304" pitchFamily="18" charset="0"/>
                          <a:cs typeface="Times New Roman" panose="02020603050405020304" pitchFamily="18" charset="0"/>
                        </a:rPr>
                        <a:t>S</a:t>
                      </a:r>
                      <a:r>
                        <a:rPr lang="vi-VN" sz="1800" kern="100">
                          <a:effectLst/>
                          <a:latin typeface="Muli Bold" panose="020B0604020202020204" charset="0"/>
                          <a:ea typeface="Times New Roman" panose="02020603050405020304" pitchFamily="18" charset="0"/>
                          <a:cs typeface="Times New Roman" panose="02020603050405020304" pitchFamily="18" charset="0"/>
                        </a:rPr>
                        <a:t>W tầng 8</a:t>
                      </a:r>
                      <a:endParaRPr lang="en-US" sz="18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en-US" sz="1800" kern="100">
                          <a:effectLst/>
                          <a:latin typeface="Muli Bold" panose="020B0604020202020204" charset="0"/>
                          <a:ea typeface="Times New Roman" panose="02020603050405020304" pitchFamily="18" charset="0"/>
                          <a:cs typeface="Times New Roman" panose="02020603050405020304" pitchFamily="18" charset="0"/>
                        </a:rPr>
                        <a:t>10</a:t>
                      </a:r>
                      <a:r>
                        <a:rPr lang="vi-VN" sz="1800" kern="100">
                          <a:effectLst/>
                          <a:latin typeface="Muli Bold" panose="020B0604020202020204" charset="0"/>
                          <a:ea typeface="Times New Roman" panose="02020603050405020304" pitchFamily="18" charset="0"/>
                          <a:cs typeface="Times New Roman" panose="02020603050405020304" pitchFamily="18" charset="0"/>
                        </a:rPr>
                        <a:t>.11.4.128/25</a:t>
                      </a:r>
                      <a:endParaRPr lang="en-US" sz="18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62194663"/>
                  </a:ext>
                </a:extLst>
              </a:tr>
              <a:tr h="490665">
                <a:tc>
                  <a:txBody>
                    <a:bodyPr/>
                    <a:lstStyle/>
                    <a:p>
                      <a:pPr marL="0" marR="0">
                        <a:lnSpc>
                          <a:spcPct val="150000"/>
                        </a:lnSpc>
                        <a:spcBef>
                          <a:spcPts val="0"/>
                        </a:spcBef>
                        <a:spcAft>
                          <a:spcPts val="0"/>
                        </a:spcAft>
                      </a:pPr>
                      <a:r>
                        <a:rPr lang="en-US" sz="1800" kern="100">
                          <a:effectLst/>
                          <a:latin typeface="Muli Bold" panose="020B0604020202020204" charset="0"/>
                          <a:ea typeface="Times New Roman" panose="02020603050405020304" pitchFamily="18" charset="0"/>
                          <a:cs typeface="Times New Roman" panose="02020603050405020304" pitchFamily="18" charset="0"/>
                        </a:rPr>
                        <a:t>S</a:t>
                      </a:r>
                      <a:r>
                        <a:rPr lang="vi-VN" sz="1800" kern="100">
                          <a:effectLst/>
                          <a:latin typeface="Muli Bold" panose="020B0604020202020204" charset="0"/>
                          <a:ea typeface="Times New Roman" panose="02020603050405020304" pitchFamily="18" charset="0"/>
                          <a:cs typeface="Times New Roman" panose="02020603050405020304" pitchFamily="18" charset="0"/>
                        </a:rPr>
                        <a:t>W tầng 9</a:t>
                      </a:r>
                      <a:endParaRPr lang="en-US" sz="18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en-US" sz="1800" kern="100">
                          <a:effectLst/>
                          <a:latin typeface="Muli Bold" panose="020B0604020202020204" charset="0"/>
                          <a:ea typeface="Times New Roman" panose="02020603050405020304" pitchFamily="18" charset="0"/>
                          <a:cs typeface="Times New Roman" panose="02020603050405020304" pitchFamily="18" charset="0"/>
                        </a:rPr>
                        <a:t>10</a:t>
                      </a:r>
                      <a:r>
                        <a:rPr lang="vi-VN" sz="1800" kern="100">
                          <a:effectLst/>
                          <a:latin typeface="Muli Bold" panose="020B0604020202020204" charset="0"/>
                          <a:ea typeface="Times New Roman" panose="02020603050405020304" pitchFamily="18" charset="0"/>
                          <a:cs typeface="Times New Roman" panose="02020603050405020304" pitchFamily="18" charset="0"/>
                        </a:rPr>
                        <a:t>.11.5.0/25</a:t>
                      </a:r>
                      <a:endParaRPr lang="en-US" sz="18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303695442"/>
                  </a:ext>
                </a:extLst>
              </a:tr>
              <a:tr h="490665">
                <a:tc>
                  <a:txBody>
                    <a:bodyPr/>
                    <a:lstStyle/>
                    <a:p>
                      <a:pPr marL="0" marR="0">
                        <a:lnSpc>
                          <a:spcPct val="150000"/>
                        </a:lnSpc>
                        <a:spcBef>
                          <a:spcPts val="0"/>
                        </a:spcBef>
                        <a:spcAft>
                          <a:spcPts val="0"/>
                        </a:spcAft>
                      </a:pPr>
                      <a:r>
                        <a:rPr lang="en-US" sz="1800" kern="100">
                          <a:effectLst/>
                          <a:latin typeface="Muli Bold" panose="020B0604020202020204" charset="0"/>
                          <a:ea typeface="Times New Roman" panose="02020603050405020304" pitchFamily="18" charset="0"/>
                          <a:cs typeface="Times New Roman" panose="02020603050405020304" pitchFamily="18" charset="0"/>
                        </a:rPr>
                        <a:t>S</a:t>
                      </a:r>
                      <a:r>
                        <a:rPr lang="vi-VN" sz="1800" kern="100">
                          <a:effectLst/>
                          <a:latin typeface="Muli Bold" panose="020B0604020202020204" charset="0"/>
                          <a:ea typeface="Times New Roman" panose="02020603050405020304" pitchFamily="18" charset="0"/>
                          <a:cs typeface="Times New Roman" panose="02020603050405020304" pitchFamily="18" charset="0"/>
                        </a:rPr>
                        <a:t>W tầng 10</a:t>
                      </a:r>
                      <a:endParaRPr lang="en-US" sz="18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en-US" sz="1800" kern="100">
                          <a:effectLst/>
                          <a:latin typeface="Muli Bold" panose="020B0604020202020204" charset="0"/>
                          <a:ea typeface="Times New Roman" panose="02020603050405020304" pitchFamily="18" charset="0"/>
                          <a:cs typeface="Times New Roman" panose="02020603050405020304" pitchFamily="18" charset="0"/>
                        </a:rPr>
                        <a:t>10</a:t>
                      </a:r>
                      <a:r>
                        <a:rPr lang="vi-VN" sz="1800" kern="100">
                          <a:effectLst/>
                          <a:latin typeface="Muli Bold" panose="020B0604020202020204" charset="0"/>
                          <a:ea typeface="Times New Roman" panose="02020603050405020304" pitchFamily="18" charset="0"/>
                          <a:cs typeface="Times New Roman" panose="02020603050405020304" pitchFamily="18" charset="0"/>
                        </a:rPr>
                        <a:t>.11.5.128/25</a:t>
                      </a:r>
                      <a:endParaRPr lang="en-US" sz="18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53651892"/>
                  </a:ext>
                </a:extLst>
              </a:tr>
              <a:tr h="490665">
                <a:tc>
                  <a:txBody>
                    <a:bodyPr/>
                    <a:lstStyle/>
                    <a:p>
                      <a:pPr marL="0" marR="0">
                        <a:lnSpc>
                          <a:spcPct val="150000"/>
                        </a:lnSpc>
                        <a:spcBef>
                          <a:spcPts val="0"/>
                        </a:spcBef>
                        <a:spcAft>
                          <a:spcPts val="0"/>
                        </a:spcAft>
                      </a:pPr>
                      <a:r>
                        <a:rPr lang="en-US" sz="1800" kern="100">
                          <a:effectLst/>
                          <a:latin typeface="Muli Bold" panose="020B0604020202020204" charset="0"/>
                          <a:ea typeface="Times New Roman" panose="02020603050405020304" pitchFamily="18" charset="0"/>
                          <a:cs typeface="Times New Roman" panose="02020603050405020304" pitchFamily="18" charset="0"/>
                        </a:rPr>
                        <a:t>S</a:t>
                      </a:r>
                      <a:r>
                        <a:rPr lang="vi-VN" sz="1800" kern="100">
                          <a:effectLst/>
                          <a:latin typeface="Muli Bold" panose="020B0604020202020204" charset="0"/>
                          <a:ea typeface="Times New Roman" panose="02020603050405020304" pitchFamily="18" charset="0"/>
                          <a:cs typeface="Times New Roman" panose="02020603050405020304" pitchFamily="18" charset="0"/>
                        </a:rPr>
                        <a:t>W tầng 11</a:t>
                      </a:r>
                      <a:endParaRPr lang="en-US" sz="18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en-US" sz="1800" kern="100">
                          <a:effectLst/>
                          <a:latin typeface="Muli Bold" panose="020B0604020202020204" charset="0"/>
                          <a:ea typeface="Times New Roman" panose="02020603050405020304" pitchFamily="18" charset="0"/>
                          <a:cs typeface="Times New Roman" panose="02020603050405020304" pitchFamily="18" charset="0"/>
                        </a:rPr>
                        <a:t>10</a:t>
                      </a:r>
                      <a:r>
                        <a:rPr lang="vi-VN" sz="1800" kern="100">
                          <a:effectLst/>
                          <a:latin typeface="Muli Bold" panose="020B0604020202020204" charset="0"/>
                          <a:ea typeface="Times New Roman" panose="02020603050405020304" pitchFamily="18" charset="0"/>
                          <a:cs typeface="Times New Roman" panose="02020603050405020304" pitchFamily="18" charset="0"/>
                        </a:rPr>
                        <a:t>.11.6.0/25</a:t>
                      </a:r>
                      <a:endParaRPr lang="en-US" sz="18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27969719"/>
                  </a:ext>
                </a:extLst>
              </a:tr>
              <a:tr h="490665">
                <a:tc>
                  <a:txBody>
                    <a:bodyPr/>
                    <a:lstStyle/>
                    <a:p>
                      <a:pPr marL="0" marR="0">
                        <a:lnSpc>
                          <a:spcPct val="150000"/>
                        </a:lnSpc>
                        <a:spcBef>
                          <a:spcPts val="0"/>
                        </a:spcBef>
                        <a:spcAft>
                          <a:spcPts val="0"/>
                        </a:spcAft>
                      </a:pPr>
                      <a:r>
                        <a:rPr lang="en-US" sz="1800" kern="100">
                          <a:effectLst/>
                          <a:latin typeface="Muli Bold" panose="020B0604020202020204" charset="0"/>
                          <a:ea typeface="Times New Roman" panose="02020603050405020304" pitchFamily="18" charset="0"/>
                          <a:cs typeface="Times New Roman" panose="02020603050405020304" pitchFamily="18" charset="0"/>
                        </a:rPr>
                        <a:t>SW tầng 12</a:t>
                      </a:r>
                      <a:endParaRPr lang="en-US" sz="18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en-US" sz="1800" kern="100">
                          <a:effectLst/>
                          <a:latin typeface="Muli Bold" panose="020B0604020202020204" charset="0"/>
                          <a:ea typeface="Times New Roman" panose="02020603050405020304" pitchFamily="18" charset="0"/>
                          <a:cs typeface="Times New Roman" panose="02020603050405020304" pitchFamily="18" charset="0"/>
                        </a:rPr>
                        <a:t>10.11.6.128/25</a:t>
                      </a:r>
                      <a:endParaRPr lang="en-US" sz="18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660868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0942" y="-28575"/>
            <a:ext cx="11251541" cy="1149289"/>
          </a:xfrm>
          <a:prstGeom prst="rect">
            <a:avLst/>
          </a:prstGeom>
        </p:spPr>
        <p:txBody>
          <a:bodyPr lIns="0" tIns="0" rIns="0" bIns="0" rtlCol="0" anchor="t">
            <a:spAutoFit/>
          </a:bodyPr>
          <a:lstStyle/>
          <a:p>
            <a:pPr>
              <a:lnSpc>
                <a:spcPts val="1280"/>
              </a:lnSpc>
            </a:pPr>
            <a:endParaRPr lang="en-US"/>
          </a:p>
          <a:p>
            <a:pPr>
              <a:lnSpc>
                <a:spcPts val="8221"/>
              </a:lnSpc>
            </a:pPr>
            <a:r>
              <a:rPr lang="en-US" sz="6324">
                <a:solidFill>
                  <a:srgbClr val="A4E473"/>
                </a:solidFill>
                <a:latin typeface="Muli Bold"/>
              </a:rPr>
              <a:t>b. Phân tích yêu cầu</a:t>
            </a:r>
          </a:p>
        </p:txBody>
      </p:sp>
      <p:sp>
        <p:nvSpPr>
          <p:cNvPr id="5" name="TextBox 5">
            <a:extLst>
              <a:ext uri="{FF2B5EF4-FFF2-40B4-BE49-F238E27FC236}">
                <a16:creationId xmlns:a16="http://schemas.microsoft.com/office/drawing/2014/main" id="{ACE29C30-A796-8904-15F3-A1C7CCDFC137}"/>
              </a:ext>
            </a:extLst>
          </p:cNvPr>
          <p:cNvSpPr txBox="1"/>
          <p:nvPr/>
        </p:nvSpPr>
        <p:spPr>
          <a:xfrm>
            <a:off x="609600" y="1175403"/>
            <a:ext cx="16764000" cy="8714052"/>
          </a:xfrm>
          <a:prstGeom prst="rect">
            <a:avLst/>
          </a:prstGeom>
        </p:spPr>
        <p:txBody>
          <a:bodyPr wrap="square" lIns="0" tIns="0" rIns="0" bIns="0" rtlCol="0" anchor="t">
            <a:spAutoFit/>
          </a:bodyPr>
          <a:lstStyle/>
          <a:p>
            <a:pPr>
              <a:lnSpc>
                <a:spcPts val="3079"/>
              </a:lnSpc>
              <a:spcBef>
                <a:spcPct val="0"/>
              </a:spcBef>
            </a:pPr>
            <a:r>
              <a:rPr lang="vi-VN" sz="3000">
                <a:solidFill>
                  <a:srgbClr val="3F5B72"/>
                </a:solidFill>
                <a:latin typeface="Muli Bold"/>
              </a:rPr>
              <a:t>- Trụ sở chính:</a:t>
            </a:r>
            <a:endParaRPr lang="en-US" sz="3000">
              <a:solidFill>
                <a:srgbClr val="3F5B72"/>
              </a:solidFill>
              <a:latin typeface="Muli Bold"/>
            </a:endParaRPr>
          </a:p>
          <a:p>
            <a:pPr>
              <a:lnSpc>
                <a:spcPts val="3079"/>
              </a:lnSpc>
              <a:spcBef>
                <a:spcPct val="0"/>
              </a:spcBef>
            </a:pPr>
            <a:r>
              <a:rPr lang="vi-VN" sz="3000">
                <a:solidFill>
                  <a:srgbClr val="3F5B72"/>
                </a:solidFill>
                <a:latin typeface="Muli Bold"/>
              </a:rPr>
              <a:t>+ Giảng viên và các phòng ban có máy bàn có thể truy cập Internet để làm việc.</a:t>
            </a:r>
          </a:p>
          <a:p>
            <a:pPr>
              <a:lnSpc>
                <a:spcPts val="3079"/>
              </a:lnSpc>
              <a:spcBef>
                <a:spcPct val="0"/>
              </a:spcBef>
            </a:pPr>
            <a:endParaRPr lang="en-US" sz="3000">
              <a:solidFill>
                <a:srgbClr val="3F5B72"/>
              </a:solidFill>
              <a:latin typeface="Muli Bold"/>
            </a:endParaRPr>
          </a:p>
          <a:p>
            <a:pPr>
              <a:lnSpc>
                <a:spcPts val="3079"/>
              </a:lnSpc>
              <a:spcBef>
                <a:spcPct val="0"/>
              </a:spcBef>
            </a:pPr>
            <a:r>
              <a:rPr lang="vi-VN" sz="3000">
                <a:solidFill>
                  <a:srgbClr val="3F5B72"/>
                </a:solidFill>
                <a:latin typeface="Muli Bold"/>
              </a:rPr>
              <a:t>+ Một hệ thống server với khả năng lưu trữ lớn để lưu trữ dữ liệu và các khóa học của sinh viên.</a:t>
            </a:r>
          </a:p>
          <a:p>
            <a:pPr>
              <a:lnSpc>
                <a:spcPts val="3079"/>
              </a:lnSpc>
              <a:spcBef>
                <a:spcPct val="0"/>
              </a:spcBef>
            </a:pPr>
            <a:endParaRPr lang="en-US" sz="3000">
              <a:solidFill>
                <a:srgbClr val="3F5B72"/>
              </a:solidFill>
              <a:latin typeface="Muli Bold"/>
            </a:endParaRPr>
          </a:p>
          <a:p>
            <a:pPr>
              <a:lnSpc>
                <a:spcPts val="3079"/>
              </a:lnSpc>
              <a:spcBef>
                <a:spcPct val="0"/>
              </a:spcBef>
            </a:pPr>
            <a:r>
              <a:rPr lang="vi-VN" sz="3000">
                <a:solidFill>
                  <a:srgbClr val="3F5B72"/>
                </a:solidFill>
                <a:latin typeface="Muli Bold"/>
              </a:rPr>
              <a:t>+ Một hệ thống server để triển khai máy ảo phục vụ nghiên cứu.</a:t>
            </a:r>
            <a:endParaRPr lang="en-US" sz="3000">
              <a:solidFill>
                <a:srgbClr val="3F5B72"/>
              </a:solidFill>
              <a:latin typeface="Muli Bold"/>
            </a:endParaRPr>
          </a:p>
          <a:p>
            <a:pPr>
              <a:lnSpc>
                <a:spcPts val="3079"/>
              </a:lnSpc>
              <a:spcBef>
                <a:spcPct val="0"/>
              </a:spcBef>
            </a:pPr>
            <a:endParaRPr lang="vi-VN" sz="3000">
              <a:solidFill>
                <a:srgbClr val="3F5B72"/>
              </a:solidFill>
              <a:latin typeface="Muli Bold"/>
            </a:endParaRPr>
          </a:p>
          <a:p>
            <a:pPr>
              <a:lnSpc>
                <a:spcPts val="3079"/>
              </a:lnSpc>
              <a:spcBef>
                <a:spcPct val="0"/>
              </a:spcBef>
            </a:pPr>
            <a:r>
              <a:rPr lang="vi-VN" sz="3000">
                <a:solidFill>
                  <a:srgbClr val="3F5B72"/>
                </a:solidFill>
                <a:latin typeface="Muli Bold"/>
              </a:rPr>
              <a:t>+ Một hệ thống wifi public với đường kết nối Internet riêng </a:t>
            </a:r>
            <a:r>
              <a:rPr lang="en-US" sz="3000">
                <a:solidFill>
                  <a:srgbClr val="3F5B72"/>
                </a:solidFill>
                <a:latin typeface="Muli Bold"/>
              </a:rPr>
              <a:t>, có</a:t>
            </a:r>
            <a:r>
              <a:rPr lang="vi-VN" sz="3000">
                <a:solidFill>
                  <a:srgbClr val="3F5B72"/>
                </a:solidFill>
                <a:latin typeface="Muli Bold"/>
              </a:rPr>
              <a:t> chứng thực cho sinh viên, giảng viên và cán bộ trong trường. </a:t>
            </a:r>
            <a:endParaRPr lang="en-US" sz="3000">
              <a:solidFill>
                <a:srgbClr val="3F5B72"/>
              </a:solidFill>
              <a:latin typeface="Muli Bold"/>
            </a:endParaRPr>
          </a:p>
          <a:p>
            <a:pPr>
              <a:lnSpc>
                <a:spcPts val="3079"/>
              </a:lnSpc>
              <a:spcBef>
                <a:spcPct val="0"/>
              </a:spcBef>
            </a:pPr>
            <a:endParaRPr lang="en-US" sz="3000">
              <a:solidFill>
                <a:srgbClr val="3F5B72"/>
              </a:solidFill>
              <a:latin typeface="Muli Bold"/>
            </a:endParaRPr>
          </a:p>
          <a:p>
            <a:pPr>
              <a:lnSpc>
                <a:spcPts val="3079"/>
              </a:lnSpc>
              <a:spcBef>
                <a:spcPct val="0"/>
              </a:spcBef>
            </a:pPr>
            <a:r>
              <a:rPr lang="vi-VN" sz="3000">
                <a:solidFill>
                  <a:srgbClr val="3F5B72"/>
                </a:solidFill>
                <a:latin typeface="Muli Bold"/>
              </a:rPr>
              <a:t>+ Hỗ trợ VPN cho các cán bộ và giảng viên khi làm việc tại nhà. =&gt; xây dựng hệ thống VPN</a:t>
            </a:r>
            <a:endParaRPr lang="en-US" sz="3000">
              <a:solidFill>
                <a:srgbClr val="3F5B72"/>
              </a:solidFill>
              <a:latin typeface="Muli Bold"/>
            </a:endParaRPr>
          </a:p>
          <a:p>
            <a:pPr>
              <a:lnSpc>
                <a:spcPts val="3079"/>
              </a:lnSpc>
              <a:spcBef>
                <a:spcPct val="0"/>
              </a:spcBef>
            </a:pPr>
            <a:endParaRPr lang="vi-VN" sz="3000">
              <a:solidFill>
                <a:srgbClr val="3F5B72"/>
              </a:solidFill>
              <a:latin typeface="Muli Bold"/>
            </a:endParaRPr>
          </a:p>
          <a:p>
            <a:pPr>
              <a:lnSpc>
                <a:spcPts val="3079"/>
              </a:lnSpc>
              <a:spcBef>
                <a:spcPct val="0"/>
              </a:spcBef>
            </a:pPr>
            <a:r>
              <a:rPr lang="vi-VN" sz="3000">
                <a:solidFill>
                  <a:srgbClr val="3F5B72"/>
                </a:solidFill>
                <a:latin typeface="Muli Bold"/>
              </a:rPr>
              <a:t>- Chi nhánh quận 3:</a:t>
            </a:r>
          </a:p>
          <a:p>
            <a:pPr>
              <a:lnSpc>
                <a:spcPts val="3079"/>
              </a:lnSpc>
              <a:spcBef>
                <a:spcPct val="0"/>
              </a:spcBef>
            </a:pPr>
            <a:r>
              <a:rPr lang="vi-VN" sz="3000">
                <a:solidFill>
                  <a:srgbClr val="3F5B72"/>
                </a:solidFill>
                <a:latin typeface="Muli Bold"/>
              </a:rPr>
              <a:t>+ Nhân viên phòng đào tạo từ xa sử dụng máy bàn để truy cập hệ thống quản lý trường và Internet để làm việc.</a:t>
            </a:r>
          </a:p>
          <a:p>
            <a:pPr>
              <a:lnSpc>
                <a:spcPts val="3079"/>
              </a:lnSpc>
              <a:spcBef>
                <a:spcPct val="0"/>
              </a:spcBef>
            </a:pPr>
            <a:endParaRPr lang="en-US" sz="3000">
              <a:solidFill>
                <a:srgbClr val="3F5B72"/>
              </a:solidFill>
              <a:latin typeface="Muli Bold"/>
            </a:endParaRPr>
          </a:p>
          <a:p>
            <a:pPr>
              <a:lnSpc>
                <a:spcPts val="3079"/>
              </a:lnSpc>
              <a:spcBef>
                <a:spcPct val="0"/>
              </a:spcBef>
            </a:pPr>
            <a:r>
              <a:rPr lang="vi-VN" sz="3000">
                <a:solidFill>
                  <a:srgbClr val="3F5B72"/>
                </a:solidFill>
                <a:latin typeface="Muli Bold"/>
              </a:rPr>
              <a:t>+ Hệ thống wifi public với đường kết nối Internet riêng cho học viên và nhân viên.</a:t>
            </a:r>
          </a:p>
          <a:p>
            <a:pPr>
              <a:lnSpc>
                <a:spcPts val="3079"/>
              </a:lnSpc>
              <a:spcBef>
                <a:spcPct val="0"/>
              </a:spcBef>
            </a:pPr>
            <a:endParaRPr lang="en-US" sz="3000">
              <a:solidFill>
                <a:srgbClr val="3F5B72"/>
              </a:solidFill>
              <a:latin typeface="Muli Bold"/>
            </a:endParaRPr>
          </a:p>
          <a:p>
            <a:pPr>
              <a:lnSpc>
                <a:spcPts val="3079"/>
              </a:lnSpc>
              <a:spcBef>
                <a:spcPct val="0"/>
              </a:spcBef>
            </a:pPr>
            <a:r>
              <a:rPr lang="vi-VN" sz="3000">
                <a:solidFill>
                  <a:srgbClr val="3F5B72"/>
                </a:solidFill>
                <a:latin typeface="Muli Bold"/>
              </a:rPr>
              <a:t>+ Hỗ trợ VPN site-to-site để nhân viên phòng đào tạo truy cập vào hệ thống quản lý đặt tại Trụ sở chính.</a:t>
            </a:r>
          </a:p>
          <a:p>
            <a:pPr>
              <a:lnSpc>
                <a:spcPts val="3079"/>
              </a:lnSpc>
              <a:spcBef>
                <a:spcPct val="0"/>
              </a:spcBef>
            </a:pPr>
            <a:endParaRPr lang="en-US" sz="2199">
              <a:solidFill>
                <a:srgbClr val="3F5B72"/>
              </a:solidFill>
              <a:latin typeface="Muli Bold"/>
            </a:endParaRPr>
          </a:p>
        </p:txBody>
      </p:sp>
    </p:spTree>
    <p:extLst>
      <p:ext uri="{BB962C8B-B14F-4D97-AF65-F5344CB8AC3E}">
        <p14:creationId xmlns:p14="http://schemas.microsoft.com/office/powerpoint/2010/main" val="616889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753126" y="1145760"/>
            <a:ext cx="16781748" cy="6427052"/>
          </a:xfrm>
          <a:custGeom>
            <a:avLst/>
            <a:gdLst/>
            <a:ahLst/>
            <a:cxnLst/>
            <a:rect l="l" t="t" r="r" b="b"/>
            <a:pathLst>
              <a:path w="16781748" h="6427052">
                <a:moveTo>
                  <a:pt x="0" y="0"/>
                </a:moveTo>
                <a:lnTo>
                  <a:pt x="16781748" y="0"/>
                </a:lnTo>
                <a:lnTo>
                  <a:pt x="16781748" y="6427052"/>
                </a:lnTo>
                <a:lnTo>
                  <a:pt x="0" y="642705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0942" y="-28575"/>
            <a:ext cx="11251541" cy="1174335"/>
          </a:xfrm>
          <a:prstGeom prst="rect">
            <a:avLst/>
          </a:prstGeom>
        </p:spPr>
        <p:txBody>
          <a:bodyPr lIns="0" tIns="0" rIns="0" bIns="0" rtlCol="0" anchor="t">
            <a:spAutoFit/>
          </a:bodyPr>
          <a:lstStyle/>
          <a:p>
            <a:pPr>
              <a:lnSpc>
                <a:spcPts val="1280"/>
              </a:lnSpc>
            </a:pPr>
            <a:endParaRPr/>
          </a:p>
          <a:p>
            <a:pPr>
              <a:lnSpc>
                <a:spcPts val="8221"/>
              </a:lnSpc>
            </a:pPr>
            <a:r>
              <a:rPr lang="en-US" sz="6324">
                <a:solidFill>
                  <a:srgbClr val="A4E473"/>
                </a:solidFill>
                <a:latin typeface="Muli Bold"/>
              </a:rPr>
              <a:t>Tòa 2. Trụ sở chính</a:t>
            </a:r>
          </a:p>
        </p:txBody>
      </p:sp>
      <p:sp>
        <p:nvSpPr>
          <p:cNvPr id="4" name="TextBox 4"/>
          <p:cNvSpPr txBox="1"/>
          <p:nvPr/>
        </p:nvSpPr>
        <p:spPr>
          <a:xfrm>
            <a:off x="1799739" y="7753537"/>
            <a:ext cx="5563194" cy="1376045"/>
          </a:xfrm>
          <a:prstGeom prst="rect">
            <a:avLst/>
          </a:prstGeom>
        </p:spPr>
        <p:txBody>
          <a:bodyPr lIns="0" tIns="0" rIns="0" bIns="0" rtlCol="0" anchor="t">
            <a:spAutoFit/>
          </a:bodyPr>
          <a:lstStyle/>
          <a:p>
            <a:pPr>
              <a:lnSpc>
                <a:spcPts val="1679"/>
              </a:lnSpc>
            </a:pPr>
            <a:endParaRPr/>
          </a:p>
          <a:p>
            <a:pPr>
              <a:lnSpc>
                <a:spcPts val="3079"/>
              </a:lnSpc>
            </a:pPr>
            <a:r>
              <a:rPr lang="en-US" sz="2199">
                <a:solidFill>
                  <a:srgbClr val="3F5B72"/>
                </a:solidFill>
                <a:latin typeface="Muli Bold"/>
              </a:rPr>
              <a:t>Chia IP tương tự như tòa 1.</a:t>
            </a:r>
          </a:p>
          <a:p>
            <a:pPr>
              <a:lnSpc>
                <a:spcPts val="3079"/>
              </a:lnSpc>
              <a:spcBef>
                <a:spcPct val="0"/>
              </a:spcBef>
            </a:pPr>
            <a:r>
              <a:rPr lang="en-US" sz="2199">
                <a:solidFill>
                  <a:srgbClr val="3F5B72"/>
                </a:solidFill>
                <a:latin typeface="Muli Bold"/>
              </a:rPr>
              <a:t>Có 12 tòa mỗi tầng đều có sức chứa ít nhất 100 hosts</a:t>
            </a:r>
          </a:p>
        </p:txBody>
      </p:sp>
      <p:sp>
        <p:nvSpPr>
          <p:cNvPr id="5" name="TextBox 5"/>
          <p:cNvSpPr txBox="1"/>
          <p:nvPr/>
        </p:nvSpPr>
        <p:spPr>
          <a:xfrm>
            <a:off x="9035729" y="7753537"/>
            <a:ext cx="5563194" cy="594995"/>
          </a:xfrm>
          <a:prstGeom prst="rect">
            <a:avLst/>
          </a:prstGeom>
        </p:spPr>
        <p:txBody>
          <a:bodyPr lIns="0" tIns="0" rIns="0" bIns="0" rtlCol="0" anchor="t">
            <a:spAutoFit/>
          </a:bodyPr>
          <a:lstStyle/>
          <a:p>
            <a:pPr>
              <a:lnSpc>
                <a:spcPts val="1679"/>
              </a:lnSpc>
            </a:pPr>
            <a:endParaRPr/>
          </a:p>
          <a:p>
            <a:pPr>
              <a:lnSpc>
                <a:spcPts val="3079"/>
              </a:lnSpc>
              <a:spcBef>
                <a:spcPct val="0"/>
              </a:spcBef>
            </a:pPr>
            <a:r>
              <a:rPr lang="en-US" sz="2199">
                <a:solidFill>
                  <a:srgbClr val="3F5B72"/>
                </a:solidFill>
                <a:latin typeface="Muli Bold"/>
              </a:rPr>
              <a:t>Sức chứa cả tòa 2 là hơn 1000 host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3" name="TextBox 3"/>
          <p:cNvSpPr txBox="1"/>
          <p:nvPr/>
        </p:nvSpPr>
        <p:spPr>
          <a:xfrm>
            <a:off x="170942" y="-28575"/>
            <a:ext cx="11251541" cy="1174335"/>
          </a:xfrm>
          <a:prstGeom prst="rect">
            <a:avLst/>
          </a:prstGeom>
        </p:spPr>
        <p:txBody>
          <a:bodyPr lIns="0" tIns="0" rIns="0" bIns="0" rtlCol="0" anchor="t">
            <a:spAutoFit/>
          </a:bodyPr>
          <a:lstStyle/>
          <a:p>
            <a:pPr>
              <a:lnSpc>
                <a:spcPts val="1280"/>
              </a:lnSpc>
            </a:pPr>
            <a:endParaRPr/>
          </a:p>
          <a:p>
            <a:pPr>
              <a:lnSpc>
                <a:spcPts val="8221"/>
              </a:lnSpc>
            </a:pPr>
            <a:r>
              <a:rPr lang="en-US" sz="6324">
                <a:solidFill>
                  <a:srgbClr val="A4E473"/>
                </a:solidFill>
                <a:latin typeface="Muli Bold"/>
              </a:rPr>
              <a:t>Chi nhánh ở Quận 3</a:t>
            </a:r>
          </a:p>
        </p:txBody>
      </p:sp>
      <p:graphicFrame>
        <p:nvGraphicFramePr>
          <p:cNvPr id="5" name="Google Shape;1644;p43">
            <a:extLst>
              <a:ext uri="{FF2B5EF4-FFF2-40B4-BE49-F238E27FC236}">
                <a16:creationId xmlns:a16="http://schemas.microsoft.com/office/drawing/2014/main" id="{225CA136-653E-D60E-ED64-6A5F83CD399C}"/>
              </a:ext>
            </a:extLst>
          </p:cNvPr>
          <p:cNvGraphicFramePr/>
          <p:nvPr>
            <p:extLst>
              <p:ext uri="{D42A27DB-BD31-4B8C-83A1-F6EECF244321}">
                <p14:modId xmlns:p14="http://schemas.microsoft.com/office/powerpoint/2010/main" val="1251026557"/>
              </p:ext>
            </p:extLst>
          </p:nvPr>
        </p:nvGraphicFramePr>
        <p:xfrm>
          <a:off x="4952999" y="1638300"/>
          <a:ext cx="6324601" cy="7315202"/>
        </p:xfrm>
        <a:graphic>
          <a:graphicData uri="http://schemas.openxmlformats.org/drawingml/2006/table">
            <a:tbl>
              <a:tblPr>
                <a:noFill/>
              </a:tblPr>
              <a:tblGrid>
                <a:gridCol w="3495175">
                  <a:extLst>
                    <a:ext uri="{9D8B030D-6E8A-4147-A177-3AD203B41FA5}">
                      <a16:colId xmlns:a16="http://schemas.microsoft.com/office/drawing/2014/main" val="20000"/>
                    </a:ext>
                  </a:extLst>
                </a:gridCol>
                <a:gridCol w="2829426">
                  <a:extLst>
                    <a:ext uri="{9D8B030D-6E8A-4147-A177-3AD203B41FA5}">
                      <a16:colId xmlns:a16="http://schemas.microsoft.com/office/drawing/2014/main" val="20001"/>
                    </a:ext>
                  </a:extLst>
                </a:gridCol>
              </a:tblGrid>
              <a:tr h="92615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500">
                          <a:solidFill>
                            <a:schemeClr val="tx1"/>
                          </a:solidFill>
                          <a:latin typeface="Viga"/>
                          <a:ea typeface="Viga"/>
                          <a:cs typeface="Viga"/>
                          <a:sym typeface="Viga"/>
                        </a:rPr>
                        <a:t>Name</a:t>
                      </a:r>
                      <a:endParaRPr sz="2500">
                        <a:solidFill>
                          <a:schemeClr val="tx1"/>
                        </a:solidFill>
                        <a:latin typeface="Viga"/>
                        <a:ea typeface="Viga"/>
                        <a:cs typeface="Viga"/>
                        <a:sym typeface="Viga"/>
                      </a:endParaRPr>
                    </a:p>
                  </a:txBody>
                  <a:tcPr marL="91425" marR="91425" marT="91425" marB="91425" anchor="ctr">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gradFill>
                      <a:gsLst>
                        <a:gs pos="0">
                          <a:srgbClr val="8BE3FF"/>
                        </a:gs>
                        <a:gs pos="100000">
                          <a:srgbClr val="ACFFD9"/>
                        </a:gs>
                      </a:gsLst>
                      <a:lin ang="5400700" scaled="0"/>
                    </a:gra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500">
                          <a:solidFill>
                            <a:schemeClr val="tx1"/>
                          </a:solidFill>
                          <a:latin typeface="Viga"/>
                          <a:ea typeface="Viga"/>
                          <a:cs typeface="Viga"/>
                          <a:sym typeface="Viga"/>
                        </a:rPr>
                        <a:t>IP</a:t>
                      </a:r>
                      <a:endParaRPr sz="2500">
                        <a:solidFill>
                          <a:schemeClr val="tx1"/>
                        </a:solidFill>
                        <a:latin typeface="Viga"/>
                        <a:ea typeface="Viga"/>
                        <a:cs typeface="Viga"/>
                        <a:sym typeface="Viga"/>
                      </a:endParaRPr>
                    </a:p>
                  </a:txBody>
                  <a:tcPr marL="91425" marR="91425" marT="91425" marB="91425" anchor="ctr">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gradFill>
                      <a:gsLst>
                        <a:gs pos="0">
                          <a:srgbClr val="8BE3FF"/>
                        </a:gs>
                        <a:gs pos="100000">
                          <a:srgbClr val="ACFFD9"/>
                        </a:gs>
                      </a:gsLst>
                      <a:lin ang="5400700" scaled="0"/>
                    </a:gradFill>
                  </a:tcPr>
                </a:tc>
                <a:extLst>
                  <a:ext uri="{0D108BD9-81ED-4DB2-BD59-A6C34878D82A}">
                    <a16:rowId xmlns:a16="http://schemas.microsoft.com/office/drawing/2014/main" val="10000"/>
                  </a:ext>
                </a:extLst>
              </a:tr>
              <a:tr h="912721">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IPSec Tunnel</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10.12.0.0/23</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912721">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Router1</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10.12.2.0/30</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912721">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Router2</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10.12.2.4/30</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912721">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SW1A</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10.12.0.0/25</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35473746"/>
                  </a:ext>
                </a:extLst>
              </a:tr>
              <a:tr h="912721">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SW1B</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10.12.0.128/25</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14776669"/>
                  </a:ext>
                </a:extLst>
              </a:tr>
              <a:tr h="912721">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SW2A</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10.12.1.0/25</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31651694"/>
                  </a:ext>
                </a:extLst>
              </a:tr>
              <a:tr h="912721">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SW2B</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10.12.1.128/25</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02444831"/>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70942" y="1392504"/>
            <a:ext cx="17825607" cy="5466519"/>
          </a:xfrm>
          <a:custGeom>
            <a:avLst/>
            <a:gdLst/>
            <a:ahLst/>
            <a:cxnLst/>
            <a:rect l="l" t="t" r="r" b="b"/>
            <a:pathLst>
              <a:path w="17825607" h="5466519">
                <a:moveTo>
                  <a:pt x="0" y="0"/>
                </a:moveTo>
                <a:lnTo>
                  <a:pt x="17825607" y="0"/>
                </a:lnTo>
                <a:lnTo>
                  <a:pt x="17825607" y="5466520"/>
                </a:lnTo>
                <a:lnTo>
                  <a:pt x="0" y="546652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0942" y="-28575"/>
            <a:ext cx="11251541" cy="1174335"/>
          </a:xfrm>
          <a:prstGeom prst="rect">
            <a:avLst/>
          </a:prstGeom>
        </p:spPr>
        <p:txBody>
          <a:bodyPr lIns="0" tIns="0" rIns="0" bIns="0" rtlCol="0" anchor="t">
            <a:spAutoFit/>
          </a:bodyPr>
          <a:lstStyle/>
          <a:p>
            <a:pPr>
              <a:lnSpc>
                <a:spcPts val="1280"/>
              </a:lnSpc>
            </a:pPr>
            <a:endParaRPr/>
          </a:p>
          <a:p>
            <a:pPr>
              <a:lnSpc>
                <a:spcPts val="8221"/>
              </a:lnSpc>
            </a:pPr>
            <a:r>
              <a:rPr lang="en-US" sz="6324">
                <a:solidFill>
                  <a:srgbClr val="A4E473"/>
                </a:solidFill>
                <a:latin typeface="Muli Bold"/>
              </a:rPr>
              <a:t>Chi nhánh ở Quận 3</a:t>
            </a:r>
          </a:p>
        </p:txBody>
      </p:sp>
      <p:sp>
        <p:nvSpPr>
          <p:cNvPr id="4" name="TextBox 4"/>
          <p:cNvSpPr txBox="1"/>
          <p:nvPr/>
        </p:nvSpPr>
        <p:spPr>
          <a:xfrm>
            <a:off x="2124582" y="7491730"/>
            <a:ext cx="7344261" cy="1766570"/>
          </a:xfrm>
          <a:prstGeom prst="rect">
            <a:avLst/>
          </a:prstGeom>
        </p:spPr>
        <p:txBody>
          <a:bodyPr lIns="0" tIns="0" rIns="0" bIns="0" rtlCol="0" anchor="t">
            <a:spAutoFit/>
          </a:bodyPr>
          <a:lstStyle/>
          <a:p>
            <a:pPr>
              <a:lnSpc>
                <a:spcPts val="1679"/>
              </a:lnSpc>
            </a:pPr>
            <a:endParaRPr/>
          </a:p>
          <a:p>
            <a:pPr>
              <a:lnSpc>
                <a:spcPts val="3079"/>
              </a:lnSpc>
            </a:pPr>
            <a:r>
              <a:rPr lang="en-US" sz="2199">
                <a:solidFill>
                  <a:srgbClr val="3F5B72"/>
                </a:solidFill>
                <a:latin typeface="Muli Bold"/>
              </a:rPr>
              <a:t>Trụ sở này có 2 tầng</a:t>
            </a:r>
          </a:p>
          <a:p>
            <a:pPr>
              <a:lnSpc>
                <a:spcPts val="3079"/>
              </a:lnSpc>
            </a:pPr>
            <a:r>
              <a:rPr lang="en-US" sz="2199">
                <a:solidFill>
                  <a:srgbClr val="3F5B72"/>
                </a:solidFill>
                <a:latin typeface="Muli Bold"/>
              </a:rPr>
              <a:t>Tầng 1: có IP 10.12.0./25 &amp; 10.12.0.128/25</a:t>
            </a:r>
          </a:p>
          <a:p>
            <a:pPr>
              <a:lnSpc>
                <a:spcPts val="3079"/>
              </a:lnSpc>
            </a:pPr>
            <a:r>
              <a:rPr lang="en-US" sz="2199">
                <a:solidFill>
                  <a:srgbClr val="3F5B72"/>
                </a:solidFill>
                <a:latin typeface="Muli Bold"/>
              </a:rPr>
              <a:t>Tầng 2: có IP 10.12.1.0/25 &amp; 10.12.1.128/25</a:t>
            </a:r>
          </a:p>
          <a:p>
            <a:pPr>
              <a:lnSpc>
                <a:spcPts val="3079"/>
              </a:lnSpc>
              <a:spcBef>
                <a:spcPct val="0"/>
              </a:spcBef>
            </a:pPr>
            <a:r>
              <a:rPr lang="en-US" sz="2199">
                <a:solidFill>
                  <a:srgbClr val="3F5B72"/>
                </a:solidFill>
                <a:latin typeface="Muli Bold"/>
              </a:rPr>
              <a:t>=&gt; Sức chứa khoảng 500 host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915828" y="-3678236"/>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 name="Group 4"/>
          <p:cNvGrpSpPr/>
          <p:nvPr/>
        </p:nvGrpSpPr>
        <p:grpSpPr>
          <a:xfrm>
            <a:off x="8611724" y="-865713"/>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TextBox 6"/>
          <p:cNvSpPr txBox="1"/>
          <p:nvPr/>
        </p:nvSpPr>
        <p:spPr>
          <a:xfrm>
            <a:off x="582903" y="253913"/>
            <a:ext cx="7752807" cy="2525077"/>
          </a:xfrm>
          <a:prstGeom prst="rect">
            <a:avLst/>
          </a:prstGeom>
        </p:spPr>
        <p:txBody>
          <a:bodyPr lIns="0" tIns="0" rIns="0" bIns="0" rtlCol="0" anchor="t">
            <a:spAutoFit/>
          </a:bodyPr>
          <a:lstStyle/>
          <a:p>
            <a:pPr marL="0" marR="0" lvl="0" indent="0" algn="l" defTabSz="914400" rtl="0" eaLnBrk="1" fontAlgn="auto" latinLnBrk="0" hangingPunct="1">
              <a:lnSpc>
                <a:spcPts val="6727"/>
              </a:lnSpc>
              <a:spcBef>
                <a:spcPts val="0"/>
              </a:spcBef>
              <a:spcAft>
                <a:spcPts val="0"/>
              </a:spcAft>
              <a:buClrTx/>
              <a:buSzTx/>
              <a:buFontTx/>
              <a:buNone/>
              <a:tabLst/>
              <a:defRPr/>
            </a:pPr>
            <a:r>
              <a:rPr lang="en-US" sz="5175" spc="-51">
                <a:solidFill>
                  <a:srgbClr val="000000"/>
                </a:solidFill>
                <a:latin typeface="Muli Bold"/>
              </a:rPr>
              <a:t>c</a:t>
            </a:r>
            <a:r>
              <a:rPr kumimoji="0" lang="en-US" sz="5175" b="0" i="0" u="none" strike="noStrike" kern="1200" cap="none" spc="-51" normalizeH="0" baseline="0" noProof="0">
                <a:ln>
                  <a:noFill/>
                </a:ln>
                <a:solidFill>
                  <a:srgbClr val="000000"/>
                </a:solidFill>
                <a:effectLst/>
                <a:uLnTx/>
                <a:uFillTx/>
                <a:latin typeface="Muli Bold"/>
                <a:ea typeface="+mn-ea"/>
                <a:cs typeface="+mn-cs"/>
              </a:rPr>
              <a:t>. Các dịch vụ </a:t>
            </a:r>
          </a:p>
          <a:p>
            <a:pPr marL="0" marR="0" lvl="0" indent="0" algn="l" defTabSz="914400" rtl="0" eaLnBrk="1" fontAlgn="auto" latinLnBrk="0" hangingPunct="1">
              <a:lnSpc>
                <a:spcPts val="6727"/>
              </a:lnSpc>
              <a:spcBef>
                <a:spcPts val="0"/>
              </a:spcBef>
              <a:spcAft>
                <a:spcPts val="0"/>
              </a:spcAft>
              <a:buClrTx/>
              <a:buSzTx/>
              <a:buFontTx/>
              <a:buNone/>
              <a:tabLst/>
              <a:defRPr/>
            </a:pPr>
            <a:r>
              <a:rPr kumimoji="0" lang="en-US" sz="5175" b="0" i="0" u="none" strike="noStrike" kern="1200" cap="none" spc="-51" normalizeH="0" baseline="0" noProof="0">
                <a:ln>
                  <a:noFill/>
                </a:ln>
                <a:solidFill>
                  <a:srgbClr val="000000"/>
                </a:solidFill>
                <a:effectLst/>
                <a:uLnTx/>
                <a:uFillTx/>
                <a:latin typeface="Muli Bold"/>
                <a:ea typeface="+mn-ea"/>
                <a:cs typeface="+mn-cs"/>
              </a:rPr>
              <a:t>cần thuê:</a:t>
            </a:r>
          </a:p>
          <a:p>
            <a:pPr marL="0" marR="0" lvl="0" indent="0" algn="l" defTabSz="914400" rtl="0" eaLnBrk="1" fontAlgn="auto" latinLnBrk="0" hangingPunct="1">
              <a:lnSpc>
                <a:spcPts val="6727"/>
              </a:lnSpc>
              <a:spcBef>
                <a:spcPct val="0"/>
              </a:spcBef>
              <a:spcAft>
                <a:spcPts val="0"/>
              </a:spcAft>
              <a:buClrTx/>
              <a:buSzTx/>
              <a:buFontTx/>
              <a:buNone/>
              <a:tabLst/>
              <a:defRPr/>
            </a:pPr>
            <a:endParaRPr kumimoji="0" lang="en-US" sz="5175" b="0" i="0" u="none" strike="noStrike" kern="1200" cap="none" spc="-51" normalizeH="0" baseline="0" noProof="0">
              <a:ln>
                <a:noFill/>
              </a:ln>
              <a:solidFill>
                <a:srgbClr val="000000"/>
              </a:solidFill>
              <a:effectLst/>
              <a:uLnTx/>
              <a:uFillTx/>
              <a:latin typeface="Muli Bold"/>
              <a:ea typeface="+mn-ea"/>
              <a:cs typeface="+mn-cs"/>
            </a:endParaRPr>
          </a:p>
        </p:txBody>
      </p:sp>
      <p:sp>
        <p:nvSpPr>
          <p:cNvPr id="8" name="TextBox 8"/>
          <p:cNvSpPr txBox="1"/>
          <p:nvPr/>
        </p:nvSpPr>
        <p:spPr>
          <a:xfrm>
            <a:off x="14467718" y="1165282"/>
            <a:ext cx="2942183" cy="271145"/>
          </a:xfrm>
          <a:prstGeom prst="rect">
            <a:avLst/>
          </a:prstGeom>
        </p:spPr>
        <p:txBody>
          <a:bodyPr lIns="0" tIns="0" rIns="0" bIns="0" rtlCol="0" anchor="t">
            <a:spAutoFit/>
          </a:bodyPr>
          <a:lstStyle/>
          <a:p>
            <a:pPr marL="0" marR="0" lvl="0" indent="0" algn="r" defTabSz="914400" rtl="0" eaLnBrk="1" fontAlgn="auto" latinLnBrk="0" hangingPunct="1">
              <a:lnSpc>
                <a:spcPts val="2380"/>
              </a:lnSpc>
              <a:spcBef>
                <a:spcPct val="0"/>
              </a:spcBef>
              <a:spcAft>
                <a:spcPts val="0"/>
              </a:spcAft>
              <a:buClrTx/>
              <a:buSzTx/>
              <a:buFontTx/>
              <a:buNone/>
              <a:tabLst/>
              <a:defRPr/>
            </a:pPr>
            <a:r>
              <a:rPr kumimoji="0" lang="en-US" sz="1700" b="0" i="0" u="sng" strike="noStrike" kern="1200" cap="none" spc="0" normalizeH="0" baseline="0" noProof="0">
                <a:ln>
                  <a:noFill/>
                </a:ln>
                <a:solidFill>
                  <a:srgbClr val="F4F4F4"/>
                </a:solidFill>
                <a:effectLst/>
                <a:uLnTx/>
                <a:uFillTx/>
                <a:latin typeface="Muli Semi-Bold"/>
                <a:ea typeface="+mn-ea"/>
                <a:cs typeface="+mn-cs"/>
                <a:hlinkClick r:id="rId2" action="ppaction://hlinksldjump"/>
              </a:rPr>
              <a:t>Quay lại Trang Chương trình</a:t>
            </a:r>
          </a:p>
        </p:txBody>
      </p:sp>
      <p:graphicFrame>
        <p:nvGraphicFramePr>
          <p:cNvPr id="48" name="Google Shape;1644;p43">
            <a:extLst>
              <a:ext uri="{FF2B5EF4-FFF2-40B4-BE49-F238E27FC236}">
                <a16:creationId xmlns:a16="http://schemas.microsoft.com/office/drawing/2014/main" id="{DBB71A78-45C6-3DEE-FCB2-4CB1C0D739E8}"/>
              </a:ext>
            </a:extLst>
          </p:cNvPr>
          <p:cNvGraphicFramePr/>
          <p:nvPr>
            <p:extLst>
              <p:ext uri="{D42A27DB-BD31-4B8C-83A1-F6EECF244321}">
                <p14:modId xmlns:p14="http://schemas.microsoft.com/office/powerpoint/2010/main" val="425892634"/>
              </p:ext>
            </p:extLst>
          </p:nvPr>
        </p:nvGraphicFramePr>
        <p:xfrm>
          <a:off x="228601" y="2757863"/>
          <a:ext cx="17830800" cy="7414838"/>
        </p:xfrm>
        <a:graphic>
          <a:graphicData uri="http://schemas.openxmlformats.org/drawingml/2006/table">
            <a:tbl>
              <a:tblPr>
                <a:noFill/>
              </a:tblPr>
              <a:tblGrid>
                <a:gridCol w="2989338">
                  <a:extLst>
                    <a:ext uri="{9D8B030D-6E8A-4147-A177-3AD203B41FA5}">
                      <a16:colId xmlns:a16="http://schemas.microsoft.com/office/drawing/2014/main" val="20000"/>
                    </a:ext>
                  </a:extLst>
                </a:gridCol>
                <a:gridCol w="2226219">
                  <a:extLst>
                    <a:ext uri="{9D8B030D-6E8A-4147-A177-3AD203B41FA5}">
                      <a16:colId xmlns:a16="http://schemas.microsoft.com/office/drawing/2014/main" val="20001"/>
                    </a:ext>
                  </a:extLst>
                </a:gridCol>
                <a:gridCol w="2152012">
                  <a:extLst>
                    <a:ext uri="{9D8B030D-6E8A-4147-A177-3AD203B41FA5}">
                      <a16:colId xmlns:a16="http://schemas.microsoft.com/office/drawing/2014/main" val="20002"/>
                    </a:ext>
                  </a:extLst>
                </a:gridCol>
                <a:gridCol w="10463231">
                  <a:extLst>
                    <a:ext uri="{9D8B030D-6E8A-4147-A177-3AD203B41FA5}">
                      <a16:colId xmlns:a16="http://schemas.microsoft.com/office/drawing/2014/main" val="20003"/>
                    </a:ext>
                  </a:extLst>
                </a:gridCol>
              </a:tblGrid>
              <a:tr h="70579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US" b="1">
                          <a:solidFill>
                            <a:schemeClr val="bg1"/>
                          </a:solidFill>
                          <a:latin typeface="Muli" panose="020B0604020202020204" charset="0"/>
                          <a:ea typeface="DM Sans"/>
                          <a:cs typeface="DM Sans"/>
                          <a:sym typeface="DM Sans"/>
                        </a:rPr>
                        <a:t>Dịch vụ</a:t>
                      </a:r>
                      <a:endParaRPr b="1">
                        <a:solidFill>
                          <a:schemeClr val="bg1"/>
                        </a:solidFill>
                        <a:latin typeface="Muli" panose="020B0604020202020204" charset="0"/>
                        <a:ea typeface="DM Sans"/>
                        <a:cs typeface="DM Sans"/>
                        <a:sym typeface="DM Sans"/>
                      </a:endParaRPr>
                    </a:p>
                  </a:txBody>
                  <a:tcPr marL="91425" marR="91425" marT="91425" marB="91425" anchor="ctr">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b="1">
                          <a:solidFill>
                            <a:schemeClr val="bg1"/>
                          </a:solidFill>
                          <a:latin typeface="Muli" panose="020B0604020202020204" charset="0"/>
                          <a:ea typeface="DM Sans"/>
                          <a:cs typeface="DM Sans"/>
                          <a:sym typeface="DM Sans"/>
                        </a:rPr>
                        <a:t>Trụ sở chính</a:t>
                      </a:r>
                      <a:endParaRPr b="1">
                        <a:solidFill>
                          <a:schemeClr val="bg1"/>
                        </a:solidFill>
                        <a:latin typeface="Muli" panose="020B0604020202020204" charset="0"/>
                        <a:ea typeface="DM Sans"/>
                        <a:cs typeface="DM Sans"/>
                        <a:sym typeface="DM Sans"/>
                      </a:endParaRPr>
                    </a:p>
                  </a:txBody>
                  <a:tcPr marL="91425" marR="91425" marT="91425" marB="91425" anchor="ctr">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b="1">
                          <a:solidFill>
                            <a:schemeClr val="bg1"/>
                          </a:solidFill>
                          <a:latin typeface="Muli" panose="020B0604020202020204" charset="0"/>
                          <a:ea typeface="DM Sans"/>
                          <a:cs typeface="DM Sans"/>
                          <a:sym typeface="DM Sans"/>
                        </a:rPr>
                        <a:t>Chi nhánh quận 3</a:t>
                      </a:r>
                      <a:endParaRPr b="1">
                        <a:solidFill>
                          <a:schemeClr val="bg1"/>
                        </a:solidFill>
                        <a:latin typeface="Muli" panose="020B0604020202020204" charset="0"/>
                        <a:ea typeface="DM Sans"/>
                        <a:cs typeface="DM Sans"/>
                        <a:sym typeface="DM Sans"/>
                      </a:endParaRPr>
                    </a:p>
                  </a:txBody>
                  <a:tcPr marL="91425" marR="91425" marT="91425" marB="91425" anchor="ctr">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US" b="1">
                          <a:solidFill>
                            <a:schemeClr val="bg1"/>
                          </a:solidFill>
                          <a:latin typeface="Muli" panose="020B0604020202020204" charset="0"/>
                          <a:ea typeface="DM Sans"/>
                          <a:cs typeface="DM Sans"/>
                          <a:sym typeface="DM Sans"/>
                        </a:rPr>
                        <a:t>C</a:t>
                      </a:r>
                      <a:r>
                        <a:rPr lang="en" b="1">
                          <a:solidFill>
                            <a:schemeClr val="bg1"/>
                          </a:solidFill>
                          <a:latin typeface="Muli" panose="020B0604020202020204" charset="0"/>
                          <a:ea typeface="DM Sans"/>
                          <a:cs typeface="DM Sans"/>
                          <a:sym typeface="DM Sans"/>
                        </a:rPr>
                        <a:t>hức năng</a:t>
                      </a:r>
                      <a:endParaRPr b="1">
                        <a:solidFill>
                          <a:schemeClr val="bg1"/>
                        </a:solidFill>
                        <a:latin typeface="Muli" panose="020B0604020202020204" charset="0"/>
                        <a:ea typeface="DM Sans"/>
                        <a:cs typeface="DM Sans"/>
                        <a:sym typeface="DM Sans"/>
                      </a:endParaRPr>
                    </a:p>
                  </a:txBody>
                  <a:tcPr marL="91425" marR="91425" marT="91425" marB="91425" anchor="ctr">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extLst>
                  <a:ext uri="{0D108BD9-81ED-4DB2-BD59-A6C34878D82A}">
                    <a16:rowId xmlns:a16="http://schemas.microsoft.com/office/drawing/2014/main" val="10001"/>
                  </a:ext>
                </a:extLst>
              </a:tr>
              <a:tr h="101580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l" rtl="0">
                        <a:spcBef>
                          <a:spcPts val="0"/>
                        </a:spcBef>
                        <a:spcAft>
                          <a:spcPts val="0"/>
                        </a:spcAft>
                        <a:buNone/>
                      </a:pPr>
                      <a:r>
                        <a:rPr kumimoji="0" lang="en-US" sz="1800" b="0" i="0" u="none" strike="noStrike" kern="1200" cap="none" spc="0" normalizeH="0" baseline="0" noProof="0">
                          <a:ln>
                            <a:noFill/>
                          </a:ln>
                          <a:solidFill>
                            <a:schemeClr val="bg1"/>
                          </a:solidFill>
                          <a:effectLst/>
                          <a:uLnTx/>
                          <a:uFillTx/>
                          <a:latin typeface="Muli"/>
                          <a:ea typeface="+mn-ea"/>
                          <a:cs typeface="+mn-cs"/>
                        </a:rPr>
                        <a:t>1. Dịch vụ Web (HTTP)</a:t>
                      </a:r>
                      <a:endParaRPr>
                        <a:solidFill>
                          <a:schemeClr val="bg1"/>
                        </a:solidFill>
                        <a:latin typeface="DM Sans"/>
                        <a:ea typeface="DM Sans"/>
                        <a:cs typeface="DM Sans"/>
                        <a:sym typeface="DM Sans"/>
                      </a:endParaRPr>
                    </a:p>
                  </a:txBody>
                  <a:tcPr marL="91425" marR="91425" marT="91425" marB="91425" anchor="ctr">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US" sz="2500" b="1">
                          <a:solidFill>
                            <a:schemeClr val="bg1"/>
                          </a:solidFill>
                          <a:latin typeface="DM Sans"/>
                          <a:ea typeface="DM Sans"/>
                          <a:cs typeface="DM Sans"/>
                          <a:sym typeface="DM Sans"/>
                        </a:rPr>
                        <a:t>X</a:t>
                      </a:r>
                      <a:endParaRPr sz="2500" b="1">
                        <a:solidFill>
                          <a:schemeClr val="bg1"/>
                        </a:solidFill>
                        <a:latin typeface="DM Sans"/>
                        <a:ea typeface="DM Sans"/>
                        <a:cs typeface="DM Sans"/>
                        <a:sym typeface="DM Sans"/>
                      </a:endParaRPr>
                    </a:p>
                  </a:txBody>
                  <a:tcPr marL="91425" marR="91425" marT="91425" marB="91425" anchor="ctr">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US" sz="2500" b="1">
                          <a:solidFill>
                            <a:schemeClr val="bg1"/>
                          </a:solidFill>
                          <a:latin typeface="DM Sans"/>
                          <a:ea typeface="DM Sans"/>
                          <a:cs typeface="DM Sans"/>
                          <a:sym typeface="DM Sans"/>
                        </a:rPr>
                        <a:t>X</a:t>
                      </a:r>
                      <a:endParaRPr sz="2500" b="1">
                        <a:solidFill>
                          <a:schemeClr val="bg1"/>
                        </a:solidFill>
                        <a:latin typeface="DM Sans"/>
                        <a:ea typeface="DM Sans"/>
                        <a:cs typeface="DM Sans"/>
                        <a:sym typeface="DM Sans"/>
                      </a:endParaRPr>
                    </a:p>
                  </a:txBody>
                  <a:tcPr marL="91425" marR="91425" marT="91425" marB="91425" anchor="ctr">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US">
                          <a:solidFill>
                            <a:schemeClr val="bg1"/>
                          </a:solidFill>
                          <a:latin typeface="Muli" panose="020B0604020202020204" charset="0"/>
                          <a:ea typeface="DM Sans"/>
                          <a:cs typeface="DM Sans"/>
                          <a:sym typeface="DM Sans"/>
                        </a:rPr>
                        <a:t>T</a:t>
                      </a:r>
                      <a:r>
                        <a:rPr lang="vi-VN">
                          <a:solidFill>
                            <a:schemeClr val="bg1"/>
                          </a:solidFill>
                          <a:latin typeface="Muli" panose="020B0604020202020204" charset="0"/>
                          <a:ea typeface="DM Sans"/>
                          <a:cs typeface="DM Sans"/>
                          <a:sym typeface="DM Sans"/>
                        </a:rPr>
                        <a:t>ruyền thông tin giữa máy khách và máy chủ trên World Wide Web.</a:t>
                      </a:r>
                    </a:p>
                  </a:txBody>
                  <a:tcPr marL="91425" marR="91425" marT="91425" marB="91425" anchor="ctr">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extLst>
                  <a:ext uri="{0D108BD9-81ED-4DB2-BD59-A6C34878D82A}">
                    <a16:rowId xmlns:a16="http://schemas.microsoft.com/office/drawing/2014/main" val="10002"/>
                  </a:ext>
                </a:extLst>
              </a:tr>
              <a:tr h="79812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l" rtl="0">
                        <a:spcBef>
                          <a:spcPts val="0"/>
                        </a:spcBef>
                        <a:spcAft>
                          <a:spcPts val="0"/>
                        </a:spcAft>
                        <a:buNone/>
                      </a:pPr>
                      <a:r>
                        <a:rPr kumimoji="0" lang="en-US" sz="1800" b="0" i="0" u="none" strike="noStrike" kern="1200" cap="none" spc="0" normalizeH="0" baseline="0" noProof="0">
                          <a:ln>
                            <a:noFill/>
                          </a:ln>
                          <a:solidFill>
                            <a:schemeClr val="bg1"/>
                          </a:solidFill>
                          <a:effectLst/>
                          <a:uLnTx/>
                          <a:uFillTx/>
                          <a:latin typeface="Muli"/>
                          <a:ea typeface="+mn-ea"/>
                          <a:cs typeface="+mn-cs"/>
                        </a:rPr>
                        <a:t>2. Dịch vụ Truyền Tệp (FTP)</a:t>
                      </a:r>
                      <a:endParaRPr>
                        <a:solidFill>
                          <a:schemeClr val="bg1"/>
                        </a:solidFill>
                        <a:latin typeface="DM Sans"/>
                        <a:ea typeface="DM Sans"/>
                        <a:cs typeface="DM Sans"/>
                        <a:sym typeface="DM Sans"/>
                      </a:endParaRPr>
                    </a:p>
                  </a:txBody>
                  <a:tcPr marL="91425" marR="91425" marT="91425" marB="91425" anchor="ctr">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US" sz="2500" b="1">
                          <a:solidFill>
                            <a:schemeClr val="bg1"/>
                          </a:solidFill>
                          <a:latin typeface="DM Sans"/>
                          <a:ea typeface="DM Sans"/>
                          <a:cs typeface="DM Sans"/>
                          <a:sym typeface="DM Sans"/>
                        </a:rPr>
                        <a:t>X</a:t>
                      </a:r>
                      <a:endParaRPr sz="2500" b="1">
                        <a:solidFill>
                          <a:schemeClr val="bg1"/>
                        </a:solidFill>
                        <a:latin typeface="DM Sans"/>
                        <a:ea typeface="DM Sans"/>
                        <a:cs typeface="DM Sans"/>
                        <a:sym typeface="DM Sans"/>
                      </a:endParaRPr>
                    </a:p>
                  </a:txBody>
                  <a:tcPr marL="91425" marR="91425" marT="91425" marB="91425" anchor="ctr">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US" sz="2500" b="1">
                          <a:solidFill>
                            <a:schemeClr val="bg1"/>
                          </a:solidFill>
                          <a:latin typeface="DM Sans"/>
                          <a:ea typeface="DM Sans"/>
                          <a:cs typeface="DM Sans"/>
                          <a:sym typeface="DM Sans"/>
                        </a:rPr>
                        <a:t>X</a:t>
                      </a:r>
                      <a:endParaRPr sz="2500" b="1">
                        <a:solidFill>
                          <a:schemeClr val="bg1"/>
                        </a:solidFill>
                        <a:latin typeface="DM Sans"/>
                        <a:ea typeface="DM Sans"/>
                        <a:cs typeface="DM Sans"/>
                        <a:sym typeface="DM Sans"/>
                      </a:endParaRPr>
                    </a:p>
                  </a:txBody>
                  <a:tcPr marL="91425" marR="91425" marT="91425" marB="91425" anchor="ctr">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Muli"/>
                          <a:ea typeface="+mn-ea"/>
                          <a:cs typeface="+mn-cs"/>
                        </a:rPr>
                        <a:t>Dùng để truyền tải và quản lý các tệp tin trên mạng.</a:t>
                      </a:r>
                    </a:p>
                  </a:txBody>
                  <a:tcPr marL="91425" marR="91425" marT="91425" marB="91425" anchor="ctr">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extLst>
                  <a:ext uri="{0D108BD9-81ED-4DB2-BD59-A6C34878D82A}">
                    <a16:rowId xmlns:a16="http://schemas.microsoft.com/office/drawing/2014/main" val="10003"/>
                  </a:ext>
                </a:extLst>
              </a:tr>
              <a:tr h="798125">
                <a:tc>
                  <a:txBody>
                    <a:bodyPr/>
                    <a:lstStyle/>
                    <a:p>
                      <a:pPr marL="0" lvl="0" indent="0" algn="l" rtl="0">
                        <a:spcBef>
                          <a:spcPts val="0"/>
                        </a:spcBef>
                        <a:spcAft>
                          <a:spcPts val="0"/>
                        </a:spcAft>
                        <a:buNone/>
                      </a:pPr>
                      <a:r>
                        <a:rPr kumimoji="0" lang="en-US" sz="1800" b="0" i="0" u="none" strike="noStrike" kern="1200" cap="none" spc="0" normalizeH="0" baseline="0" noProof="0">
                          <a:ln>
                            <a:noFill/>
                          </a:ln>
                          <a:solidFill>
                            <a:schemeClr val="bg1"/>
                          </a:solidFill>
                          <a:effectLst/>
                          <a:uLnTx/>
                          <a:uFillTx/>
                          <a:latin typeface="Muli"/>
                          <a:ea typeface="+mn-ea"/>
                          <a:cs typeface="+mn-cs"/>
                        </a:rPr>
                        <a:t>3.Dịch vụ Email </a:t>
                      </a:r>
                    </a:p>
                    <a:p>
                      <a:pPr marL="0" lvl="0" indent="0" algn="l" rtl="0">
                        <a:spcBef>
                          <a:spcPts val="0"/>
                        </a:spcBef>
                        <a:spcAft>
                          <a:spcPts val="0"/>
                        </a:spcAft>
                        <a:buNone/>
                      </a:pPr>
                      <a:r>
                        <a:rPr kumimoji="0" lang="en-US" sz="1800" b="0" i="0" u="none" strike="noStrike" kern="1200" cap="none" spc="0" normalizeH="0" baseline="0" noProof="0">
                          <a:ln>
                            <a:noFill/>
                          </a:ln>
                          <a:solidFill>
                            <a:schemeClr val="bg1"/>
                          </a:solidFill>
                          <a:effectLst/>
                          <a:uLnTx/>
                          <a:uFillTx/>
                          <a:latin typeface="Muli"/>
                          <a:ea typeface="+mn-ea"/>
                          <a:cs typeface="+mn-cs"/>
                        </a:rPr>
                        <a:t>(SMTP và IMAP)</a:t>
                      </a:r>
                      <a:endParaRPr>
                        <a:solidFill>
                          <a:schemeClr val="bg1"/>
                        </a:solidFill>
                        <a:latin typeface="DM Sans"/>
                        <a:ea typeface="DM Sans"/>
                        <a:cs typeface="DM Sans"/>
                        <a:sym typeface="DM Sans"/>
                      </a:endParaRPr>
                    </a:p>
                  </a:txBody>
                  <a:tcPr marL="91425" marR="91425" marT="91425" marB="91425" anchor="ctr">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p>
                      <a:pPr marL="0" lvl="0" indent="0" algn="ctr" rtl="0">
                        <a:spcBef>
                          <a:spcPts val="0"/>
                        </a:spcBef>
                        <a:spcAft>
                          <a:spcPts val="0"/>
                        </a:spcAft>
                        <a:buNone/>
                      </a:pPr>
                      <a:r>
                        <a:rPr lang="en-US" sz="2500" b="1">
                          <a:solidFill>
                            <a:schemeClr val="bg1"/>
                          </a:solidFill>
                          <a:latin typeface="DM Sans"/>
                          <a:ea typeface="DM Sans"/>
                          <a:cs typeface="DM Sans"/>
                          <a:sym typeface="DM Sans"/>
                        </a:rPr>
                        <a:t>X</a:t>
                      </a:r>
                      <a:endParaRPr sz="2500" b="1">
                        <a:solidFill>
                          <a:schemeClr val="bg1"/>
                        </a:solidFill>
                        <a:latin typeface="DM Sans"/>
                        <a:ea typeface="DM Sans"/>
                        <a:cs typeface="DM Sans"/>
                        <a:sym typeface="DM Sans"/>
                      </a:endParaRPr>
                    </a:p>
                  </a:txBody>
                  <a:tcPr marL="91425" marR="91425" marT="91425" marB="91425" anchor="ctr">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p>
                      <a:pPr marL="0" lvl="0" indent="0" algn="ctr" rtl="0">
                        <a:spcBef>
                          <a:spcPts val="0"/>
                        </a:spcBef>
                        <a:spcAft>
                          <a:spcPts val="0"/>
                        </a:spcAft>
                        <a:buNone/>
                      </a:pPr>
                      <a:r>
                        <a:rPr lang="en-US" sz="2500" b="1">
                          <a:solidFill>
                            <a:schemeClr val="bg1"/>
                          </a:solidFill>
                          <a:latin typeface="DM Sans"/>
                          <a:ea typeface="DM Sans"/>
                          <a:cs typeface="DM Sans"/>
                          <a:sym typeface="DM Sans"/>
                        </a:rPr>
                        <a:t>X</a:t>
                      </a:r>
                      <a:endParaRPr sz="2500" b="1">
                        <a:solidFill>
                          <a:schemeClr val="bg1"/>
                        </a:solidFill>
                        <a:latin typeface="DM Sans"/>
                        <a:ea typeface="DM Sans"/>
                        <a:cs typeface="DM Sans"/>
                        <a:sym typeface="DM Sans"/>
                      </a:endParaRPr>
                    </a:p>
                  </a:txBody>
                  <a:tcPr marL="91425" marR="91425" marT="91425" marB="91425" anchor="ctr">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Muli"/>
                          <a:ea typeface="+mn-ea"/>
                          <a:cs typeface="+mn-cs"/>
                        </a:rPr>
                        <a:t>Truyền tải và quản lý email giữa các máy chủ email.</a:t>
                      </a:r>
                    </a:p>
                  </a:txBody>
                  <a:tcPr marL="91425" marR="91425" marT="91425" marB="91425" anchor="ctr">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extLst>
                  <a:ext uri="{0D108BD9-81ED-4DB2-BD59-A6C34878D82A}">
                    <a16:rowId xmlns:a16="http://schemas.microsoft.com/office/drawing/2014/main" val="2106381811"/>
                  </a:ext>
                </a:extLst>
              </a:tr>
              <a:tr h="798125">
                <a:tc>
                  <a:txBody>
                    <a:bodyPr/>
                    <a:lstStyle/>
                    <a:p>
                      <a:pPr marL="0" lvl="0" indent="0" algn="l" rtl="0">
                        <a:spcBef>
                          <a:spcPts val="0"/>
                        </a:spcBef>
                        <a:spcAft>
                          <a:spcPts val="0"/>
                        </a:spcAft>
                        <a:buNone/>
                      </a:pPr>
                      <a:r>
                        <a:rPr kumimoji="0" lang="en-US" sz="1800" b="0" i="0" u="none" strike="noStrike" kern="1200" cap="none" spc="0" normalizeH="0" baseline="0" noProof="0">
                          <a:ln>
                            <a:noFill/>
                          </a:ln>
                          <a:solidFill>
                            <a:schemeClr val="bg1"/>
                          </a:solidFill>
                          <a:effectLst/>
                          <a:uLnTx/>
                          <a:uFillTx/>
                          <a:latin typeface="Muli"/>
                          <a:ea typeface="+mn-ea"/>
                          <a:cs typeface="+mn-cs"/>
                        </a:rPr>
                        <a:t>4. Dịch vụ DNS </a:t>
                      </a:r>
                    </a:p>
                    <a:p>
                      <a:pPr marL="0" lvl="0" indent="0" algn="l" rtl="0">
                        <a:spcBef>
                          <a:spcPts val="0"/>
                        </a:spcBef>
                        <a:spcAft>
                          <a:spcPts val="0"/>
                        </a:spcAft>
                        <a:buNone/>
                      </a:pPr>
                      <a:r>
                        <a:rPr kumimoji="0" lang="en-US" sz="1800" b="0" i="0" u="none" strike="noStrike" kern="1200" cap="none" spc="0" normalizeH="0" baseline="0" noProof="0">
                          <a:ln>
                            <a:noFill/>
                          </a:ln>
                          <a:solidFill>
                            <a:schemeClr val="bg1"/>
                          </a:solidFill>
                          <a:effectLst/>
                          <a:uLnTx/>
                          <a:uFillTx/>
                          <a:latin typeface="Muli"/>
                          <a:ea typeface="+mn-ea"/>
                          <a:cs typeface="+mn-cs"/>
                        </a:rPr>
                        <a:t>(Domain Name System) </a:t>
                      </a:r>
                      <a:endParaRPr>
                        <a:solidFill>
                          <a:schemeClr val="bg1"/>
                        </a:solidFill>
                        <a:latin typeface="DM Sans"/>
                        <a:ea typeface="DM Sans"/>
                        <a:cs typeface="DM Sans"/>
                        <a:sym typeface="DM Sans"/>
                      </a:endParaRPr>
                    </a:p>
                  </a:txBody>
                  <a:tcPr marL="91425" marR="91425" marT="91425" marB="91425" anchor="ctr">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p>
                      <a:pPr marL="0" lvl="0" indent="0" algn="ctr" rtl="0">
                        <a:spcBef>
                          <a:spcPts val="0"/>
                        </a:spcBef>
                        <a:spcAft>
                          <a:spcPts val="0"/>
                        </a:spcAft>
                        <a:buNone/>
                      </a:pPr>
                      <a:r>
                        <a:rPr lang="en-US" sz="2500" b="1">
                          <a:solidFill>
                            <a:schemeClr val="bg1"/>
                          </a:solidFill>
                          <a:latin typeface="DM Sans"/>
                          <a:ea typeface="DM Sans"/>
                          <a:cs typeface="DM Sans"/>
                          <a:sym typeface="DM Sans"/>
                        </a:rPr>
                        <a:t>X</a:t>
                      </a:r>
                      <a:endParaRPr sz="2500" b="1">
                        <a:solidFill>
                          <a:schemeClr val="bg1"/>
                        </a:solidFill>
                        <a:latin typeface="DM Sans"/>
                        <a:ea typeface="DM Sans"/>
                        <a:cs typeface="DM Sans"/>
                        <a:sym typeface="DM Sans"/>
                      </a:endParaRPr>
                    </a:p>
                  </a:txBody>
                  <a:tcPr marL="91425" marR="91425" marT="91425" marB="91425" anchor="ctr">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p>
                      <a:pPr marL="0" lvl="0" indent="0" algn="ctr" rtl="0">
                        <a:spcBef>
                          <a:spcPts val="0"/>
                        </a:spcBef>
                        <a:spcAft>
                          <a:spcPts val="0"/>
                        </a:spcAft>
                        <a:buNone/>
                      </a:pPr>
                      <a:r>
                        <a:rPr lang="en-US" sz="2500" b="1">
                          <a:solidFill>
                            <a:schemeClr val="bg1"/>
                          </a:solidFill>
                          <a:latin typeface="DM Sans"/>
                          <a:ea typeface="DM Sans"/>
                          <a:cs typeface="DM Sans"/>
                          <a:sym typeface="DM Sans"/>
                        </a:rPr>
                        <a:t>X</a:t>
                      </a:r>
                      <a:endParaRPr sz="2500" b="1">
                        <a:solidFill>
                          <a:schemeClr val="bg1"/>
                        </a:solidFill>
                        <a:latin typeface="DM Sans"/>
                        <a:ea typeface="DM Sans"/>
                        <a:cs typeface="DM Sans"/>
                        <a:sym typeface="DM Sans"/>
                      </a:endParaRPr>
                    </a:p>
                  </a:txBody>
                  <a:tcPr marL="91425" marR="91425" marT="91425" marB="91425" anchor="ctr">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Muli"/>
                          <a:ea typeface="+mn-ea"/>
                          <a:cs typeface="+mn-cs"/>
                        </a:rPr>
                        <a:t>Để chuyển đổi tên miền thành địa chỉ IP và ngược lại.</a:t>
                      </a:r>
                    </a:p>
                  </a:txBody>
                  <a:tcPr marL="91425" marR="91425" marT="91425" marB="91425" anchor="ctr">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extLst>
                  <a:ext uri="{0D108BD9-81ED-4DB2-BD59-A6C34878D82A}">
                    <a16:rowId xmlns:a16="http://schemas.microsoft.com/office/drawing/2014/main" val="2574891227"/>
                  </a:ext>
                </a:extLst>
              </a:tr>
              <a:tr h="1056448">
                <a:tc>
                  <a:txBody>
                    <a:bodyPr/>
                    <a:lstStyle/>
                    <a:p>
                      <a:pPr marL="0" lvl="0" indent="0" algn="l" rtl="0">
                        <a:spcBef>
                          <a:spcPts val="0"/>
                        </a:spcBef>
                        <a:spcAft>
                          <a:spcPts val="0"/>
                        </a:spcAft>
                        <a:buNone/>
                      </a:pPr>
                      <a:r>
                        <a:rPr lang="en-US">
                          <a:solidFill>
                            <a:schemeClr val="bg1"/>
                          </a:solidFill>
                          <a:latin typeface="DM Sans"/>
                          <a:ea typeface="DM Sans"/>
                          <a:cs typeface="DM Sans"/>
                          <a:sym typeface="DM Sans"/>
                        </a:rPr>
                        <a:t>5.</a:t>
                      </a:r>
                      <a:r>
                        <a:rPr lang="en-US" sz="1800">
                          <a:solidFill>
                            <a:schemeClr val="bg1"/>
                          </a:solidFill>
                          <a:latin typeface="Muli"/>
                        </a:rPr>
                        <a:t> Dịch vụ DHCP </a:t>
                      </a:r>
                    </a:p>
                    <a:p>
                      <a:pPr marL="0" lvl="0" indent="0" algn="l" rtl="0">
                        <a:spcBef>
                          <a:spcPts val="0"/>
                        </a:spcBef>
                        <a:spcAft>
                          <a:spcPts val="0"/>
                        </a:spcAft>
                        <a:buNone/>
                      </a:pPr>
                      <a:r>
                        <a:rPr lang="en-US" sz="1800">
                          <a:solidFill>
                            <a:schemeClr val="bg1"/>
                          </a:solidFill>
                          <a:latin typeface="Muli"/>
                        </a:rPr>
                        <a:t>(Dynamic Host Configuration Protocol)</a:t>
                      </a:r>
                      <a:endParaRPr>
                        <a:solidFill>
                          <a:schemeClr val="bg1"/>
                        </a:solidFill>
                        <a:latin typeface="DM Sans"/>
                        <a:ea typeface="DM Sans"/>
                        <a:cs typeface="DM Sans"/>
                        <a:sym typeface="DM Sans"/>
                      </a:endParaRPr>
                    </a:p>
                  </a:txBody>
                  <a:tcPr marL="91425" marR="91425" marT="91425" marB="91425" anchor="ctr">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p>
                      <a:pPr marL="0" lvl="0" indent="0" algn="ctr" rtl="0">
                        <a:spcBef>
                          <a:spcPts val="0"/>
                        </a:spcBef>
                        <a:spcAft>
                          <a:spcPts val="0"/>
                        </a:spcAft>
                        <a:buNone/>
                      </a:pPr>
                      <a:r>
                        <a:rPr lang="en-US" sz="2500" b="1">
                          <a:solidFill>
                            <a:schemeClr val="bg1"/>
                          </a:solidFill>
                          <a:latin typeface="DM Sans"/>
                          <a:ea typeface="DM Sans"/>
                          <a:cs typeface="DM Sans"/>
                          <a:sym typeface="DM Sans"/>
                        </a:rPr>
                        <a:t>X</a:t>
                      </a:r>
                      <a:endParaRPr sz="2500" b="1">
                        <a:solidFill>
                          <a:schemeClr val="bg1"/>
                        </a:solidFill>
                        <a:latin typeface="DM Sans"/>
                        <a:ea typeface="DM Sans"/>
                        <a:cs typeface="DM Sans"/>
                        <a:sym typeface="DM Sans"/>
                      </a:endParaRPr>
                    </a:p>
                  </a:txBody>
                  <a:tcPr marL="91425" marR="91425" marT="91425" marB="91425" anchor="ctr">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p>
                      <a:pPr marL="0" lvl="0" indent="0" algn="ctr" rtl="0">
                        <a:spcBef>
                          <a:spcPts val="0"/>
                        </a:spcBef>
                        <a:spcAft>
                          <a:spcPts val="0"/>
                        </a:spcAft>
                        <a:buNone/>
                      </a:pPr>
                      <a:r>
                        <a:rPr lang="en-US" sz="2500" b="1">
                          <a:solidFill>
                            <a:schemeClr val="bg1"/>
                          </a:solidFill>
                          <a:latin typeface="DM Sans"/>
                          <a:ea typeface="DM Sans"/>
                          <a:cs typeface="DM Sans"/>
                          <a:sym typeface="DM Sans"/>
                        </a:rPr>
                        <a:t>X</a:t>
                      </a:r>
                      <a:endParaRPr sz="2500" b="1">
                        <a:solidFill>
                          <a:schemeClr val="bg1"/>
                        </a:solidFill>
                        <a:latin typeface="DM Sans"/>
                        <a:ea typeface="DM Sans"/>
                        <a:cs typeface="DM Sans"/>
                        <a:sym typeface="DM Sans"/>
                      </a:endParaRPr>
                    </a:p>
                  </a:txBody>
                  <a:tcPr marL="91425" marR="91425" marT="91425" marB="91425" anchor="ctr">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F4F4F4"/>
                          </a:solidFill>
                          <a:latin typeface="Muli"/>
                        </a:rPr>
                        <a:t>Tự động cấp phát địa chỉ IP và các thông số mạng cho các thiết bị trong mạng.</a:t>
                      </a:r>
                    </a:p>
                  </a:txBody>
                  <a:tcPr marL="91425" marR="91425" marT="91425" marB="91425" anchor="ctr">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extLst>
                  <a:ext uri="{0D108BD9-81ED-4DB2-BD59-A6C34878D82A}">
                    <a16:rowId xmlns:a16="http://schemas.microsoft.com/office/drawing/2014/main" val="4029451886"/>
                  </a:ext>
                </a:extLst>
              </a:tr>
              <a:tr h="768317">
                <a:tc>
                  <a:txBody>
                    <a:bodyPr/>
                    <a:lstStyle/>
                    <a:p>
                      <a:pPr marL="0" lvl="0" indent="0" algn="l" rtl="0">
                        <a:spcBef>
                          <a:spcPts val="0"/>
                        </a:spcBef>
                        <a:spcAft>
                          <a:spcPts val="0"/>
                        </a:spcAft>
                        <a:buNone/>
                      </a:pPr>
                      <a:r>
                        <a:rPr lang="en-US">
                          <a:solidFill>
                            <a:schemeClr val="bg1"/>
                          </a:solidFill>
                          <a:latin typeface="DM Sans"/>
                          <a:ea typeface="DM Sans"/>
                          <a:cs typeface="DM Sans"/>
                          <a:sym typeface="DM Sans"/>
                        </a:rPr>
                        <a:t>6.</a:t>
                      </a:r>
                      <a:r>
                        <a:rPr lang="en-US" sz="1800">
                          <a:solidFill>
                            <a:schemeClr val="bg1"/>
                          </a:solidFill>
                          <a:latin typeface="Muli"/>
                        </a:rPr>
                        <a:t> Dịch vụ VPN</a:t>
                      </a:r>
                    </a:p>
                    <a:p>
                      <a:pPr marL="0" lvl="0" indent="0" algn="l" rtl="0">
                        <a:spcBef>
                          <a:spcPts val="0"/>
                        </a:spcBef>
                        <a:spcAft>
                          <a:spcPts val="0"/>
                        </a:spcAft>
                        <a:buNone/>
                      </a:pPr>
                      <a:r>
                        <a:rPr lang="en-US" sz="1800">
                          <a:solidFill>
                            <a:schemeClr val="bg1"/>
                          </a:solidFill>
                          <a:latin typeface="Muli"/>
                        </a:rPr>
                        <a:t>(Virtual Private Network) </a:t>
                      </a:r>
                      <a:endParaRPr>
                        <a:solidFill>
                          <a:schemeClr val="bg1"/>
                        </a:solidFill>
                        <a:latin typeface="DM Sans"/>
                        <a:ea typeface="DM Sans"/>
                        <a:cs typeface="DM Sans"/>
                        <a:sym typeface="DM Sans"/>
                      </a:endParaRPr>
                    </a:p>
                  </a:txBody>
                  <a:tcPr marL="91425" marR="91425" marT="91425" marB="91425" anchor="ctr">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p>
                      <a:pPr marL="0" lvl="0" indent="0" algn="ctr" rtl="0">
                        <a:spcBef>
                          <a:spcPts val="0"/>
                        </a:spcBef>
                        <a:spcAft>
                          <a:spcPts val="0"/>
                        </a:spcAft>
                        <a:buNone/>
                      </a:pPr>
                      <a:r>
                        <a:rPr lang="en-US" sz="2500" b="1">
                          <a:solidFill>
                            <a:schemeClr val="bg1"/>
                          </a:solidFill>
                          <a:latin typeface="DM Sans"/>
                          <a:ea typeface="DM Sans"/>
                          <a:cs typeface="DM Sans"/>
                          <a:sym typeface="DM Sans"/>
                        </a:rPr>
                        <a:t>X</a:t>
                      </a:r>
                      <a:endParaRPr sz="2500" b="1">
                        <a:solidFill>
                          <a:schemeClr val="bg1"/>
                        </a:solidFill>
                        <a:latin typeface="DM Sans"/>
                        <a:ea typeface="DM Sans"/>
                        <a:cs typeface="DM Sans"/>
                        <a:sym typeface="DM Sans"/>
                      </a:endParaRPr>
                    </a:p>
                  </a:txBody>
                  <a:tcPr marL="91425" marR="91425" marT="91425" marB="91425" anchor="ctr">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p>
                      <a:pPr marL="0" lvl="0" indent="0" algn="ctr" rtl="0">
                        <a:spcBef>
                          <a:spcPts val="0"/>
                        </a:spcBef>
                        <a:spcAft>
                          <a:spcPts val="0"/>
                        </a:spcAft>
                        <a:buNone/>
                      </a:pPr>
                      <a:r>
                        <a:rPr lang="en-US" sz="2500" b="1">
                          <a:solidFill>
                            <a:schemeClr val="bg1"/>
                          </a:solidFill>
                          <a:latin typeface="DM Sans"/>
                          <a:ea typeface="DM Sans"/>
                          <a:cs typeface="DM Sans"/>
                          <a:sym typeface="DM Sans"/>
                        </a:rPr>
                        <a:t>X</a:t>
                      </a:r>
                      <a:endParaRPr sz="2500" b="1">
                        <a:solidFill>
                          <a:schemeClr val="bg1"/>
                        </a:solidFill>
                        <a:latin typeface="DM Sans"/>
                        <a:ea typeface="DM Sans"/>
                        <a:cs typeface="DM Sans"/>
                        <a:sym typeface="DM Sans"/>
                      </a:endParaRPr>
                    </a:p>
                  </a:txBody>
                  <a:tcPr marL="91425" marR="91425" marT="91425" marB="91425" anchor="ctr">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F4F4F4"/>
                          </a:solidFill>
                          <a:latin typeface="Muli"/>
                        </a:rPr>
                        <a:t>Cung cấp kết nối an toàn và riêng tư giữa các thiết bị trong mạng nội bộ và qua mạng.</a:t>
                      </a:r>
                    </a:p>
                  </a:txBody>
                  <a:tcPr marL="91425" marR="91425" marT="91425" marB="91425" anchor="ctr">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extLst>
                  <a:ext uri="{0D108BD9-81ED-4DB2-BD59-A6C34878D82A}">
                    <a16:rowId xmlns:a16="http://schemas.microsoft.com/office/drawing/2014/main" val="1833769193"/>
                  </a:ext>
                </a:extLst>
              </a:tr>
              <a:tr h="705790">
                <a:tc>
                  <a:txBody>
                    <a:bodyPr/>
                    <a:lstStyle/>
                    <a:p>
                      <a:pPr marL="0" lvl="0" indent="0" algn="l" rtl="0">
                        <a:spcBef>
                          <a:spcPts val="0"/>
                        </a:spcBef>
                        <a:spcAft>
                          <a:spcPts val="0"/>
                        </a:spcAft>
                        <a:buNone/>
                      </a:pPr>
                      <a:r>
                        <a:rPr lang="en-US">
                          <a:solidFill>
                            <a:schemeClr val="bg1"/>
                          </a:solidFill>
                          <a:latin typeface="DM Sans"/>
                          <a:ea typeface="DM Sans"/>
                          <a:cs typeface="DM Sans"/>
                          <a:sym typeface="DM Sans"/>
                        </a:rPr>
                        <a:t>7. </a:t>
                      </a:r>
                      <a:r>
                        <a:rPr lang="en-US" sz="1800">
                          <a:solidFill>
                            <a:schemeClr val="bg1"/>
                          </a:solidFill>
                          <a:latin typeface="Muli"/>
                        </a:rPr>
                        <a:t>VLANs (Virtual LANs)</a:t>
                      </a:r>
                      <a:endParaRPr>
                        <a:solidFill>
                          <a:schemeClr val="bg1"/>
                        </a:solidFill>
                        <a:latin typeface="DM Sans"/>
                        <a:ea typeface="DM Sans"/>
                        <a:cs typeface="DM Sans"/>
                        <a:sym typeface="DM Sans"/>
                      </a:endParaRPr>
                    </a:p>
                  </a:txBody>
                  <a:tcPr marL="91425" marR="91425" marT="91425" marB="91425" anchor="ctr">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p>
                      <a:pPr marL="0" lvl="0" indent="0" algn="ctr" rtl="0">
                        <a:spcBef>
                          <a:spcPts val="0"/>
                        </a:spcBef>
                        <a:spcAft>
                          <a:spcPts val="0"/>
                        </a:spcAft>
                        <a:buNone/>
                      </a:pPr>
                      <a:r>
                        <a:rPr lang="en-US" sz="2500" b="1">
                          <a:solidFill>
                            <a:schemeClr val="bg1"/>
                          </a:solidFill>
                          <a:latin typeface="DM Sans"/>
                          <a:ea typeface="DM Sans"/>
                          <a:cs typeface="DM Sans"/>
                          <a:sym typeface="DM Sans"/>
                        </a:rPr>
                        <a:t>X</a:t>
                      </a:r>
                      <a:endParaRPr sz="2500" b="1">
                        <a:solidFill>
                          <a:schemeClr val="bg1"/>
                        </a:solidFill>
                        <a:latin typeface="DM Sans"/>
                        <a:ea typeface="DM Sans"/>
                        <a:cs typeface="DM Sans"/>
                        <a:sym typeface="DM Sans"/>
                      </a:endParaRPr>
                    </a:p>
                  </a:txBody>
                  <a:tcPr marL="91425" marR="91425" marT="91425" marB="91425" anchor="ctr">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p>
                      <a:pPr marL="0" lvl="0" indent="0" algn="ctr" rtl="0">
                        <a:spcBef>
                          <a:spcPts val="0"/>
                        </a:spcBef>
                        <a:spcAft>
                          <a:spcPts val="0"/>
                        </a:spcAft>
                        <a:buNone/>
                      </a:pPr>
                      <a:endParaRPr sz="2500" b="1">
                        <a:solidFill>
                          <a:schemeClr val="bg1"/>
                        </a:solidFill>
                        <a:latin typeface="DM Sans"/>
                        <a:ea typeface="DM Sans"/>
                        <a:cs typeface="DM Sans"/>
                        <a:sym typeface="DM Sans"/>
                      </a:endParaRPr>
                    </a:p>
                  </a:txBody>
                  <a:tcPr marL="91425" marR="91425" marT="91425" marB="91425" anchor="ctr">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F4F4F4"/>
                          </a:solidFill>
                          <a:latin typeface="Muli"/>
                        </a:rPr>
                        <a:t>Chia mạng cục bộ thành các mạng ảo riêng biệt để quản lý truy cập và bảo mật.</a:t>
                      </a:r>
                    </a:p>
                  </a:txBody>
                  <a:tcPr marL="91425" marR="91425" marT="91425" marB="91425" anchor="ctr">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extLst>
                  <a:ext uri="{0D108BD9-81ED-4DB2-BD59-A6C34878D82A}">
                    <a16:rowId xmlns:a16="http://schemas.microsoft.com/office/drawing/2014/main" val="2726193213"/>
                  </a:ext>
                </a:extLst>
              </a:tr>
              <a:tr h="768317">
                <a:tc>
                  <a:txBody>
                    <a:bodyPr/>
                    <a:lstStyle/>
                    <a:p>
                      <a:pPr marL="0" lvl="0" indent="0" algn="l" rtl="0">
                        <a:spcBef>
                          <a:spcPts val="0"/>
                        </a:spcBef>
                        <a:spcAft>
                          <a:spcPts val="0"/>
                        </a:spcAft>
                        <a:buNone/>
                      </a:pPr>
                      <a:r>
                        <a:rPr lang="en-US">
                          <a:solidFill>
                            <a:schemeClr val="bg1"/>
                          </a:solidFill>
                          <a:latin typeface="DM Sans"/>
                          <a:ea typeface="DM Sans"/>
                          <a:cs typeface="DM Sans"/>
                          <a:sym typeface="DM Sans"/>
                        </a:rPr>
                        <a:t>8. IPsec (Internet Protocol Security)</a:t>
                      </a:r>
                      <a:endParaRPr>
                        <a:solidFill>
                          <a:schemeClr val="bg1"/>
                        </a:solidFill>
                        <a:latin typeface="DM Sans"/>
                        <a:ea typeface="DM Sans"/>
                        <a:cs typeface="DM Sans"/>
                        <a:sym typeface="DM Sans"/>
                      </a:endParaRPr>
                    </a:p>
                  </a:txBody>
                  <a:tcPr marL="91425" marR="91425" marT="91425" marB="91425" anchor="ctr">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p>
                      <a:pPr marL="0" lvl="0" indent="0" algn="ctr" rtl="0">
                        <a:spcBef>
                          <a:spcPts val="0"/>
                        </a:spcBef>
                        <a:spcAft>
                          <a:spcPts val="0"/>
                        </a:spcAft>
                        <a:buNone/>
                      </a:pPr>
                      <a:r>
                        <a:rPr lang="en-US" sz="2500" b="1">
                          <a:solidFill>
                            <a:schemeClr val="bg1"/>
                          </a:solidFill>
                          <a:latin typeface="DM Sans"/>
                          <a:ea typeface="DM Sans"/>
                          <a:cs typeface="DM Sans"/>
                          <a:sym typeface="DM Sans"/>
                        </a:rPr>
                        <a:t>X</a:t>
                      </a:r>
                      <a:endParaRPr sz="2500" b="1">
                        <a:solidFill>
                          <a:schemeClr val="bg1"/>
                        </a:solidFill>
                        <a:latin typeface="DM Sans"/>
                        <a:ea typeface="DM Sans"/>
                        <a:cs typeface="DM Sans"/>
                        <a:sym typeface="DM Sans"/>
                      </a:endParaRPr>
                    </a:p>
                  </a:txBody>
                  <a:tcPr marL="91425" marR="91425" marT="91425" marB="91425" anchor="ctr">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p>
                      <a:pPr marL="0" lvl="0" indent="0" algn="ctr" rtl="0">
                        <a:spcBef>
                          <a:spcPts val="0"/>
                        </a:spcBef>
                        <a:spcAft>
                          <a:spcPts val="0"/>
                        </a:spcAft>
                        <a:buNone/>
                      </a:pPr>
                      <a:r>
                        <a:rPr lang="en-US" sz="2500" b="1">
                          <a:solidFill>
                            <a:schemeClr val="bg1"/>
                          </a:solidFill>
                          <a:latin typeface="DM Sans"/>
                          <a:ea typeface="DM Sans"/>
                          <a:cs typeface="DM Sans"/>
                          <a:sym typeface="DM Sans"/>
                        </a:rPr>
                        <a:t>X</a:t>
                      </a:r>
                      <a:endParaRPr sz="2500" b="1">
                        <a:solidFill>
                          <a:schemeClr val="bg1"/>
                        </a:solidFill>
                        <a:latin typeface="DM Sans"/>
                        <a:ea typeface="DM Sans"/>
                        <a:cs typeface="DM Sans"/>
                        <a:sym typeface="DM Sans"/>
                      </a:endParaRPr>
                    </a:p>
                  </a:txBody>
                  <a:tcPr marL="91425" marR="91425" marT="91425" marB="91425" anchor="ctr">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tc>
                  <a:txBody>
                    <a:bodyPr/>
                    <a:lstStyle/>
                    <a:p>
                      <a:pPr marL="0" lvl="0" indent="0" algn="ctr" rtl="0">
                        <a:spcBef>
                          <a:spcPts val="0"/>
                        </a:spcBef>
                        <a:spcAft>
                          <a:spcPts val="0"/>
                        </a:spcAft>
                        <a:buNone/>
                      </a:pPr>
                      <a:r>
                        <a:rPr lang="en-US" sz="1800">
                          <a:solidFill>
                            <a:srgbClr val="F4F4F4"/>
                          </a:solidFill>
                          <a:latin typeface="Muli"/>
                        </a:rPr>
                        <a:t>Sử dụng trong VPN để bảo vệ dữ liệu truyền tải qua mạng. Ở chi nhánh cung cấp kết nối an toàn và riêng tư giữa chi nhánh quận 3 và trụ sở chính. </a:t>
                      </a:r>
                      <a:endParaRPr>
                        <a:solidFill>
                          <a:schemeClr val="bg1"/>
                        </a:solidFill>
                        <a:latin typeface="DM Sans"/>
                        <a:ea typeface="DM Sans"/>
                        <a:cs typeface="DM Sans"/>
                        <a:sym typeface="DM Sans"/>
                      </a:endParaRPr>
                    </a:p>
                  </a:txBody>
                  <a:tcPr marL="91425" marR="91425" marT="91425" marB="91425" anchor="ctr">
                    <a:lnL w="19050" cap="flat" cmpd="sng" algn="ctr">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004651"/>
                    </a:solidFill>
                  </a:tcPr>
                </a:tc>
                <a:extLst>
                  <a:ext uri="{0D108BD9-81ED-4DB2-BD59-A6C34878D82A}">
                    <a16:rowId xmlns:a16="http://schemas.microsoft.com/office/drawing/2014/main" val="3878952311"/>
                  </a:ext>
                </a:extLst>
              </a:tr>
            </a:tbl>
          </a:graphicData>
        </a:graphic>
      </p:graphicFrame>
    </p:spTree>
    <p:extLst>
      <p:ext uri="{BB962C8B-B14F-4D97-AF65-F5344CB8AC3E}">
        <p14:creationId xmlns:p14="http://schemas.microsoft.com/office/powerpoint/2010/main" val="620367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605699" y="4343772"/>
            <a:ext cx="7784114" cy="3318857"/>
            <a:chOff x="0" y="0"/>
            <a:chExt cx="1213820" cy="517528"/>
          </a:xfrm>
        </p:grpSpPr>
        <p:sp>
          <p:nvSpPr>
            <p:cNvPr id="3" name="Freeform 3"/>
            <p:cNvSpPr/>
            <p:nvPr/>
          </p:nvSpPr>
          <p:spPr>
            <a:xfrm>
              <a:off x="0" y="0"/>
              <a:ext cx="1213820" cy="517528"/>
            </a:xfrm>
            <a:custGeom>
              <a:avLst/>
              <a:gdLst/>
              <a:ahLst/>
              <a:cxnLst/>
              <a:rect l="l" t="t" r="r" b="b"/>
              <a:pathLst>
                <a:path w="1213820" h="517528">
                  <a:moveTo>
                    <a:pt x="0" y="0"/>
                  </a:moveTo>
                  <a:lnTo>
                    <a:pt x="1213820" y="0"/>
                  </a:lnTo>
                  <a:lnTo>
                    <a:pt x="1213820" y="517528"/>
                  </a:lnTo>
                  <a:lnTo>
                    <a:pt x="0" y="517528"/>
                  </a:lnTo>
                  <a:close/>
                </a:path>
              </a:pathLst>
            </a:custGeom>
            <a:solidFill>
              <a:srgbClr val="F4F4F4"/>
            </a:solidFill>
          </p:spPr>
          <p:txBody>
            <a:bodyPr/>
            <a:lstStyle/>
            <a:p>
              <a:endParaRPr lang="en-US"/>
            </a:p>
          </p:txBody>
        </p:sp>
        <p:sp>
          <p:nvSpPr>
            <p:cNvPr id="4" name="TextBox 4"/>
            <p:cNvSpPr txBox="1"/>
            <p:nvPr/>
          </p:nvSpPr>
          <p:spPr>
            <a:xfrm>
              <a:off x="0" y="-38100"/>
              <a:ext cx="1213820" cy="555628"/>
            </a:xfrm>
            <a:prstGeom prst="rect">
              <a:avLst/>
            </a:prstGeom>
          </p:spPr>
          <p:txBody>
            <a:bodyPr lIns="254000" tIns="254000" rIns="254000" bIns="254000" rtlCol="0" anchor="ctr"/>
            <a:lstStyle/>
            <a:p>
              <a:pPr>
                <a:lnSpc>
                  <a:spcPts val="5199"/>
                </a:lnSpc>
              </a:pPr>
              <a:r>
                <a:rPr lang="en-US" sz="3999">
                  <a:solidFill>
                    <a:srgbClr val="000000"/>
                  </a:solidFill>
                  <a:latin typeface="Muli Ultra-Bold"/>
                </a:rPr>
                <a:t>8.Router:</a:t>
              </a:r>
            </a:p>
            <a:p>
              <a:pPr algn="l">
                <a:lnSpc>
                  <a:spcPts val="5199"/>
                </a:lnSpc>
              </a:pPr>
              <a:r>
                <a:rPr lang="en-US" sz="3999">
                  <a:solidFill>
                    <a:srgbClr val="000000"/>
                  </a:solidFill>
                  <a:latin typeface="Muli Ultra-Bold"/>
                </a:rPr>
                <a:t>Router Wi-Fi TP-Link Archer C7 AC1750</a:t>
              </a:r>
            </a:p>
          </p:txBody>
        </p:sp>
      </p:grpSp>
      <p:grpSp>
        <p:nvGrpSpPr>
          <p:cNvPr id="5" name="Group 5"/>
          <p:cNvGrpSpPr/>
          <p:nvPr/>
        </p:nvGrpSpPr>
        <p:grpSpPr>
          <a:xfrm rot="-10800000">
            <a:off x="-2915828" y="-3678236"/>
            <a:ext cx="12804984" cy="6226137"/>
            <a:chOff x="0" y="0"/>
            <a:chExt cx="11048529" cy="5372100"/>
          </a:xfrm>
        </p:grpSpPr>
        <p:sp>
          <p:nvSpPr>
            <p:cNvPr id="6" name="Freeform 6"/>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txBody>
            <a:bodyPr/>
            <a:lstStyle/>
            <a:p>
              <a:endParaRPr lang="en-US"/>
            </a:p>
          </p:txBody>
        </p:sp>
      </p:grpSp>
      <p:grpSp>
        <p:nvGrpSpPr>
          <p:cNvPr id="7" name="Group 7"/>
          <p:cNvGrpSpPr/>
          <p:nvPr/>
        </p:nvGrpSpPr>
        <p:grpSpPr>
          <a:xfrm>
            <a:off x="8611724" y="-865713"/>
            <a:ext cx="2695438" cy="2334501"/>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txBody>
            <a:bodyPr/>
            <a:lstStyle/>
            <a:p>
              <a:endParaRPr lang="en-US"/>
            </a:p>
          </p:txBody>
        </p:sp>
      </p:grpSp>
      <p:grpSp>
        <p:nvGrpSpPr>
          <p:cNvPr id="9" name="Group 9"/>
          <p:cNvGrpSpPr/>
          <p:nvPr/>
        </p:nvGrpSpPr>
        <p:grpSpPr>
          <a:xfrm>
            <a:off x="10896706" y="4343772"/>
            <a:ext cx="5848094" cy="3318857"/>
            <a:chOff x="0" y="0"/>
            <a:chExt cx="911926" cy="517528"/>
          </a:xfrm>
        </p:grpSpPr>
        <p:sp>
          <p:nvSpPr>
            <p:cNvPr id="10" name="Freeform 10"/>
            <p:cNvSpPr/>
            <p:nvPr/>
          </p:nvSpPr>
          <p:spPr>
            <a:xfrm>
              <a:off x="0" y="0"/>
              <a:ext cx="911926" cy="517528"/>
            </a:xfrm>
            <a:custGeom>
              <a:avLst/>
              <a:gdLst/>
              <a:ahLst/>
              <a:cxnLst/>
              <a:rect l="l" t="t" r="r" b="b"/>
              <a:pathLst>
                <a:path w="911926" h="517528">
                  <a:moveTo>
                    <a:pt x="0" y="0"/>
                  </a:moveTo>
                  <a:lnTo>
                    <a:pt x="911926" y="0"/>
                  </a:lnTo>
                  <a:lnTo>
                    <a:pt x="911926" y="517528"/>
                  </a:lnTo>
                  <a:lnTo>
                    <a:pt x="0" y="517528"/>
                  </a:lnTo>
                  <a:close/>
                </a:path>
              </a:pathLst>
            </a:custGeom>
            <a:solidFill>
              <a:srgbClr val="F4F4F4"/>
            </a:solidFill>
          </p:spPr>
          <p:txBody>
            <a:bodyPr/>
            <a:lstStyle/>
            <a:p>
              <a:endParaRPr lang="en-US"/>
            </a:p>
          </p:txBody>
        </p:sp>
        <p:sp>
          <p:nvSpPr>
            <p:cNvPr id="11" name="TextBox 11"/>
            <p:cNvSpPr txBox="1"/>
            <p:nvPr/>
          </p:nvSpPr>
          <p:spPr>
            <a:xfrm>
              <a:off x="0" y="-38100"/>
              <a:ext cx="911926" cy="555628"/>
            </a:xfrm>
            <a:prstGeom prst="rect">
              <a:avLst/>
            </a:prstGeom>
          </p:spPr>
          <p:txBody>
            <a:bodyPr lIns="254000" tIns="254000" rIns="254000" bIns="254000" rtlCol="0" anchor="ctr"/>
            <a:lstStyle/>
            <a:p>
              <a:pPr algn="ctr">
                <a:lnSpc>
                  <a:spcPts val="5199"/>
                </a:lnSpc>
              </a:pPr>
              <a:endParaRPr/>
            </a:p>
          </p:txBody>
        </p:sp>
      </p:grpSp>
      <p:sp>
        <p:nvSpPr>
          <p:cNvPr id="13" name="TextBox 13"/>
          <p:cNvSpPr txBox="1"/>
          <p:nvPr/>
        </p:nvSpPr>
        <p:spPr>
          <a:xfrm>
            <a:off x="582903" y="253913"/>
            <a:ext cx="7752807" cy="1677352"/>
          </a:xfrm>
          <a:prstGeom prst="rect">
            <a:avLst/>
          </a:prstGeom>
        </p:spPr>
        <p:txBody>
          <a:bodyPr lIns="0" tIns="0" rIns="0" bIns="0" rtlCol="0" anchor="t">
            <a:spAutoFit/>
          </a:bodyPr>
          <a:lstStyle/>
          <a:p>
            <a:pPr marL="0" lvl="0" indent="0">
              <a:lnSpc>
                <a:spcPts val="6727"/>
              </a:lnSpc>
              <a:spcBef>
                <a:spcPct val="0"/>
              </a:spcBef>
            </a:pPr>
            <a:r>
              <a:rPr lang="en-US" sz="5175" spc="-51">
                <a:solidFill>
                  <a:srgbClr val="000000"/>
                </a:solidFill>
                <a:latin typeface="Muli Bold"/>
              </a:rPr>
              <a:t>b. Các thiết bị dùng trong hệ thống</a:t>
            </a:r>
          </a:p>
        </p:txBody>
      </p:sp>
      <p:sp>
        <p:nvSpPr>
          <p:cNvPr id="14" name="TextBox 14"/>
          <p:cNvSpPr txBox="1"/>
          <p:nvPr/>
        </p:nvSpPr>
        <p:spPr>
          <a:xfrm>
            <a:off x="1580299" y="7675329"/>
            <a:ext cx="8528901" cy="2506135"/>
          </a:xfrm>
          <a:prstGeom prst="rect">
            <a:avLst/>
          </a:prstGeom>
        </p:spPr>
        <p:txBody>
          <a:bodyPr wrap="square" lIns="0" tIns="0" rIns="0" bIns="0" rtlCol="0" anchor="t">
            <a:spAutoFit/>
          </a:bodyPr>
          <a:lstStyle/>
          <a:p>
            <a:pPr>
              <a:lnSpc>
                <a:spcPts val="3324"/>
              </a:lnSpc>
            </a:pPr>
            <a:r>
              <a:rPr lang="en-US" sz="2374">
                <a:solidFill>
                  <a:srgbClr val="F4F4F4"/>
                </a:solidFill>
                <a:latin typeface="Muli"/>
              </a:rPr>
              <a:t>- Tốc độ: 1300 Mbps ở băng tần 5GHz và 450 Mbps ở băng tần 2.4GHz.</a:t>
            </a:r>
          </a:p>
          <a:p>
            <a:pPr>
              <a:lnSpc>
                <a:spcPts val="3324"/>
              </a:lnSpc>
            </a:pPr>
            <a:r>
              <a:rPr lang="en-US" sz="2374">
                <a:solidFill>
                  <a:srgbClr val="F4F4F4"/>
                </a:solidFill>
                <a:latin typeface="Muli"/>
              </a:rPr>
              <a:t>- Số cổng LAN: 4 cổng Gigabit Ethernet.</a:t>
            </a:r>
          </a:p>
          <a:p>
            <a:pPr>
              <a:lnSpc>
                <a:spcPts val="3324"/>
              </a:lnSpc>
            </a:pPr>
            <a:r>
              <a:rPr lang="en-US" sz="2374">
                <a:solidFill>
                  <a:srgbClr val="F4F4F4"/>
                </a:solidFill>
                <a:latin typeface="Muli"/>
              </a:rPr>
              <a:t>- Cổng USB: 2 cổng USB .</a:t>
            </a:r>
          </a:p>
          <a:p>
            <a:pPr>
              <a:lnSpc>
                <a:spcPts val="3324"/>
              </a:lnSpc>
            </a:pPr>
            <a:r>
              <a:rPr lang="en-US" sz="2374">
                <a:solidFill>
                  <a:srgbClr val="F4F4F4"/>
                </a:solidFill>
                <a:latin typeface="Muli"/>
              </a:rPr>
              <a:t>- Tính năng: Beamforming, QoS (Quality of Service), Guest Network, Parental Controls.</a:t>
            </a:r>
          </a:p>
        </p:txBody>
      </p:sp>
      <p:sp>
        <p:nvSpPr>
          <p:cNvPr id="15" name="TextBox 15"/>
          <p:cNvSpPr txBox="1"/>
          <p:nvPr/>
        </p:nvSpPr>
        <p:spPr>
          <a:xfrm>
            <a:off x="14467718" y="1165282"/>
            <a:ext cx="2942183" cy="271145"/>
          </a:xfrm>
          <a:prstGeom prst="rect">
            <a:avLst/>
          </a:prstGeom>
        </p:spPr>
        <p:txBody>
          <a:bodyPr lIns="0" tIns="0" rIns="0" bIns="0" rtlCol="0" anchor="t">
            <a:spAutoFit/>
          </a:bodyPr>
          <a:lstStyle/>
          <a:p>
            <a:pPr algn="r">
              <a:lnSpc>
                <a:spcPts val="2380"/>
              </a:lnSpc>
              <a:spcBef>
                <a:spcPct val="0"/>
              </a:spcBef>
            </a:pPr>
            <a:r>
              <a:rPr lang="en-US" sz="1700" u="sng">
                <a:solidFill>
                  <a:srgbClr val="F4F4F4"/>
                </a:solidFill>
                <a:latin typeface="Muli Semi-Bold"/>
                <a:hlinkClick r:id="rId2" action="ppaction://hlinksldjump"/>
              </a:rPr>
              <a:t>Quay lại Trang Chương trình</a:t>
            </a:r>
          </a:p>
        </p:txBody>
      </p:sp>
      <p:pic>
        <p:nvPicPr>
          <p:cNvPr id="22530" name="Picture 2" descr="Bộ phát Gigabit Wi-Fi Băng tần kép AC1750 TP-Link Archer C7">
            <a:extLst>
              <a:ext uri="{FF2B5EF4-FFF2-40B4-BE49-F238E27FC236}">
                <a16:creationId xmlns:a16="http://schemas.microsoft.com/office/drawing/2014/main" id="{675D3817-4D8B-A1C3-8034-4A007FC63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8200" y="4331072"/>
            <a:ext cx="3276600" cy="327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Google Shape;1644;p43">
            <a:extLst>
              <a:ext uri="{FF2B5EF4-FFF2-40B4-BE49-F238E27FC236}">
                <a16:creationId xmlns:a16="http://schemas.microsoft.com/office/drawing/2014/main" id="{77AD7EAE-DF49-32CA-7652-185E3C5C018E}"/>
              </a:ext>
            </a:extLst>
          </p:cNvPr>
          <p:cNvGraphicFramePr/>
          <p:nvPr>
            <p:extLst>
              <p:ext uri="{D42A27DB-BD31-4B8C-83A1-F6EECF244321}">
                <p14:modId xmlns:p14="http://schemas.microsoft.com/office/powerpoint/2010/main" val="3038041775"/>
              </p:ext>
            </p:extLst>
          </p:nvPr>
        </p:nvGraphicFramePr>
        <p:xfrm>
          <a:off x="3352800" y="2857500"/>
          <a:ext cx="10171355" cy="4028968"/>
        </p:xfrm>
        <a:graphic>
          <a:graphicData uri="http://schemas.openxmlformats.org/drawingml/2006/table">
            <a:tbl>
              <a:tblPr>
                <a:noFill/>
              </a:tblPr>
              <a:tblGrid>
                <a:gridCol w="36576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gridCol w="2932355">
                  <a:extLst>
                    <a:ext uri="{9D8B030D-6E8A-4147-A177-3AD203B41FA5}">
                      <a16:colId xmlns:a16="http://schemas.microsoft.com/office/drawing/2014/main" val="4286926303"/>
                    </a:ext>
                  </a:extLst>
                </a:gridCol>
              </a:tblGrid>
              <a:tr h="6228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vi-VN" sz="2500">
                          <a:solidFill>
                            <a:schemeClr val="tx1"/>
                          </a:solidFill>
                          <a:latin typeface="Viga"/>
                          <a:ea typeface="Viga"/>
                          <a:cs typeface="Viga"/>
                          <a:sym typeface="Viga"/>
                        </a:rPr>
                        <a:t>Đối tượng</a:t>
                      </a:r>
                      <a:endParaRPr sz="2500">
                        <a:solidFill>
                          <a:schemeClr val="tx1"/>
                        </a:solidFill>
                        <a:latin typeface="Viga"/>
                        <a:ea typeface="Viga"/>
                        <a:cs typeface="Viga"/>
                        <a:sym typeface="Viga"/>
                      </a:endParaRPr>
                    </a:p>
                  </a:txBody>
                  <a:tcPr marL="91425" marR="91425" marT="91425" marB="91425" anchor="ctr">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gradFill>
                      <a:gsLst>
                        <a:gs pos="0">
                          <a:srgbClr val="8BE3FF"/>
                        </a:gs>
                        <a:gs pos="100000">
                          <a:srgbClr val="ACFFD9"/>
                        </a:gs>
                      </a:gsLst>
                      <a:lin ang="5400700" scaled="0"/>
                    </a:gra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500">
                          <a:solidFill>
                            <a:schemeClr val="tx1"/>
                          </a:solidFill>
                          <a:latin typeface="Viga"/>
                          <a:ea typeface="Viga"/>
                          <a:cs typeface="Viga"/>
                          <a:sym typeface="Viga"/>
                        </a:rPr>
                        <a:t>Số lượng (người)</a:t>
                      </a:r>
                      <a:endParaRPr sz="2500">
                        <a:solidFill>
                          <a:schemeClr val="tx1"/>
                        </a:solidFill>
                        <a:latin typeface="Viga"/>
                        <a:ea typeface="Viga"/>
                        <a:cs typeface="Viga"/>
                        <a:sym typeface="Viga"/>
                      </a:endParaRPr>
                    </a:p>
                  </a:txBody>
                  <a:tcPr marL="91425" marR="91425" marT="91425" marB="91425" anchor="ctr">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gradFill>
                      <a:gsLst>
                        <a:gs pos="0">
                          <a:srgbClr val="8BE3FF"/>
                        </a:gs>
                        <a:gs pos="100000">
                          <a:srgbClr val="ACFFD9"/>
                        </a:gs>
                      </a:gsLst>
                      <a:lin ang="5400700" scaled="0"/>
                    </a:gradFill>
                  </a:tcPr>
                </a:tc>
                <a:tc>
                  <a:txBody>
                    <a:bodyPr/>
                    <a:lstStyle/>
                    <a:p>
                      <a:pPr marL="0" lvl="0" indent="0" algn="ctr" rtl="0">
                        <a:spcBef>
                          <a:spcPts val="0"/>
                        </a:spcBef>
                        <a:spcAft>
                          <a:spcPts val="0"/>
                        </a:spcAft>
                        <a:buNone/>
                      </a:pPr>
                      <a:r>
                        <a:rPr lang="en-US" sz="2500">
                          <a:solidFill>
                            <a:schemeClr val="tx1"/>
                          </a:solidFill>
                          <a:latin typeface="Viga"/>
                          <a:ea typeface="Viga"/>
                          <a:cs typeface="Viga"/>
                          <a:sym typeface="Viga"/>
                        </a:rPr>
                        <a:t>Nhu cầu (giờ/ ngày)</a:t>
                      </a:r>
                      <a:endParaRPr sz="2500">
                        <a:solidFill>
                          <a:schemeClr val="tx1"/>
                        </a:solidFill>
                        <a:latin typeface="Viga"/>
                        <a:ea typeface="Viga"/>
                        <a:cs typeface="Viga"/>
                        <a:sym typeface="Viga"/>
                      </a:endParaRPr>
                    </a:p>
                  </a:txBody>
                  <a:tcPr marL="91425" marR="91425" marT="91425" marB="91425" anchor="ctr">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gradFill>
                      <a:gsLst>
                        <a:gs pos="0">
                          <a:srgbClr val="8BE3FF"/>
                        </a:gs>
                        <a:gs pos="100000">
                          <a:srgbClr val="ACFFD9"/>
                        </a:gs>
                      </a:gsLst>
                      <a:lin ang="5400700" scaled="0"/>
                    </a:gradFill>
                  </a:tcPr>
                </a:tc>
                <a:extLst>
                  <a:ext uri="{0D108BD9-81ED-4DB2-BD59-A6C34878D82A}">
                    <a16:rowId xmlns:a16="http://schemas.microsoft.com/office/drawing/2014/main" val="10000"/>
                  </a:ext>
                </a:extLst>
              </a:tr>
              <a:tr h="548581">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Giảng viên</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~450</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8</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613785">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Sinh viên</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~9500</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10</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13785">
                <a:tc>
                  <a:txBody>
                    <a:bodyPr/>
                    <a:lstStyle/>
                    <a:p>
                      <a:pPr marL="0" marR="0">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Cán bộ</a:t>
                      </a: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~250</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8</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613785">
                <a:tc>
                  <a:txBody>
                    <a:bodyPr/>
                    <a:lstStyle/>
                    <a:p>
                      <a:pPr marL="0" marR="0">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Nhân viên phòng ban</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~250</a:t>
                      </a: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8</a:t>
                      </a: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35473746"/>
                  </a:ext>
                </a:extLst>
              </a:tr>
              <a:tr h="694182">
                <a:tc>
                  <a:txBody>
                    <a:bodyPr/>
                    <a:lstStyle/>
                    <a:p>
                      <a:pPr marL="0" marR="0">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Khách ngoài</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~400</a:t>
                      </a: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Tùy thuộc nhu cầu</a:t>
                      </a: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14776669"/>
                  </a:ext>
                </a:extLst>
              </a:tr>
            </a:tbl>
          </a:graphicData>
        </a:graphic>
      </p:graphicFrame>
      <p:sp>
        <p:nvSpPr>
          <p:cNvPr id="21" name="TextBox 2">
            <a:extLst>
              <a:ext uri="{FF2B5EF4-FFF2-40B4-BE49-F238E27FC236}">
                <a16:creationId xmlns:a16="http://schemas.microsoft.com/office/drawing/2014/main" id="{976FFE5D-11C3-3DCF-A4D4-09FB233E0DD2}"/>
              </a:ext>
            </a:extLst>
          </p:cNvPr>
          <p:cNvSpPr txBox="1"/>
          <p:nvPr/>
        </p:nvSpPr>
        <p:spPr>
          <a:xfrm>
            <a:off x="152400" y="-174036"/>
            <a:ext cx="11251541" cy="1174335"/>
          </a:xfrm>
          <a:prstGeom prst="rect">
            <a:avLst/>
          </a:prstGeom>
        </p:spPr>
        <p:txBody>
          <a:bodyPr lIns="0" tIns="0" rIns="0" bIns="0" rtlCol="0" anchor="t">
            <a:spAutoFit/>
          </a:bodyPr>
          <a:lstStyle/>
          <a:p>
            <a:pPr>
              <a:lnSpc>
                <a:spcPts val="1280"/>
              </a:lnSpc>
            </a:pPr>
            <a:endParaRPr lang="en-US"/>
          </a:p>
          <a:p>
            <a:pPr>
              <a:lnSpc>
                <a:spcPts val="8221"/>
              </a:lnSpc>
            </a:pPr>
            <a:r>
              <a:rPr lang="en-US" sz="6324">
                <a:solidFill>
                  <a:srgbClr val="A4E473"/>
                </a:solidFill>
                <a:latin typeface="Muli Bold"/>
              </a:rPr>
              <a:t>b. Phân tích yêu cầu</a:t>
            </a:r>
          </a:p>
        </p:txBody>
      </p:sp>
    </p:spTree>
    <p:extLst>
      <p:ext uri="{BB962C8B-B14F-4D97-AF65-F5344CB8AC3E}">
        <p14:creationId xmlns:p14="http://schemas.microsoft.com/office/powerpoint/2010/main" val="2515508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Google Shape;1644;p43">
            <a:extLst>
              <a:ext uri="{FF2B5EF4-FFF2-40B4-BE49-F238E27FC236}">
                <a16:creationId xmlns:a16="http://schemas.microsoft.com/office/drawing/2014/main" id="{77AD7EAE-DF49-32CA-7652-185E3C5C018E}"/>
              </a:ext>
            </a:extLst>
          </p:cNvPr>
          <p:cNvGraphicFramePr/>
          <p:nvPr>
            <p:extLst>
              <p:ext uri="{D42A27DB-BD31-4B8C-83A1-F6EECF244321}">
                <p14:modId xmlns:p14="http://schemas.microsoft.com/office/powerpoint/2010/main" val="4210391450"/>
              </p:ext>
            </p:extLst>
          </p:nvPr>
        </p:nvGraphicFramePr>
        <p:xfrm>
          <a:off x="2667000" y="2095500"/>
          <a:ext cx="11887200" cy="5454408"/>
        </p:xfrm>
        <a:graphic>
          <a:graphicData uri="http://schemas.openxmlformats.org/drawingml/2006/table">
            <a:tbl>
              <a:tblPr>
                <a:noFill/>
              </a:tblPr>
              <a:tblGrid>
                <a:gridCol w="4205628">
                  <a:extLst>
                    <a:ext uri="{9D8B030D-6E8A-4147-A177-3AD203B41FA5}">
                      <a16:colId xmlns:a16="http://schemas.microsoft.com/office/drawing/2014/main" val="20000"/>
                    </a:ext>
                  </a:extLst>
                </a:gridCol>
                <a:gridCol w="2576172">
                  <a:extLst>
                    <a:ext uri="{9D8B030D-6E8A-4147-A177-3AD203B41FA5}">
                      <a16:colId xmlns:a16="http://schemas.microsoft.com/office/drawing/2014/main" val="20001"/>
                    </a:ext>
                  </a:extLst>
                </a:gridCol>
                <a:gridCol w="5105400">
                  <a:extLst>
                    <a:ext uri="{9D8B030D-6E8A-4147-A177-3AD203B41FA5}">
                      <a16:colId xmlns:a16="http://schemas.microsoft.com/office/drawing/2014/main" val="4286926303"/>
                    </a:ext>
                  </a:extLst>
                </a:gridCol>
              </a:tblGrid>
              <a:tr h="62282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vi-VN" sz="2500">
                          <a:solidFill>
                            <a:schemeClr val="tx1"/>
                          </a:solidFill>
                          <a:latin typeface="Viga"/>
                          <a:ea typeface="Viga"/>
                          <a:cs typeface="Viga"/>
                          <a:sym typeface="Viga"/>
                        </a:rPr>
                        <a:t>Ứng dụng, dịch vụ</a:t>
                      </a:r>
                      <a:endParaRPr sz="2500">
                        <a:solidFill>
                          <a:schemeClr val="tx1"/>
                        </a:solidFill>
                        <a:latin typeface="Viga"/>
                        <a:ea typeface="Viga"/>
                        <a:cs typeface="Viga"/>
                        <a:sym typeface="Viga"/>
                      </a:endParaRPr>
                    </a:p>
                  </a:txBody>
                  <a:tcPr marL="91425" marR="91425" marT="91425" marB="91425" anchor="ctr">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gradFill>
                      <a:gsLst>
                        <a:gs pos="0">
                          <a:srgbClr val="8BE3FF"/>
                        </a:gs>
                        <a:gs pos="100000">
                          <a:srgbClr val="ACFFD9"/>
                        </a:gs>
                      </a:gsLst>
                      <a:lin ang="5400700" scaled="0"/>
                    </a:gra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500">
                          <a:solidFill>
                            <a:schemeClr val="tx1"/>
                          </a:solidFill>
                          <a:latin typeface="Viga"/>
                          <a:ea typeface="Viga"/>
                          <a:cs typeface="Viga"/>
                          <a:sym typeface="Viga"/>
                        </a:rPr>
                        <a:t>Mức độ sử dụng </a:t>
                      </a:r>
                      <a:endParaRPr sz="2500">
                        <a:solidFill>
                          <a:schemeClr val="tx1"/>
                        </a:solidFill>
                        <a:latin typeface="Viga"/>
                        <a:ea typeface="Viga"/>
                        <a:cs typeface="Viga"/>
                        <a:sym typeface="Viga"/>
                      </a:endParaRPr>
                    </a:p>
                  </a:txBody>
                  <a:tcPr marL="91425" marR="91425" marT="91425" marB="91425" anchor="ctr">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gradFill>
                      <a:gsLst>
                        <a:gs pos="0">
                          <a:srgbClr val="8BE3FF"/>
                        </a:gs>
                        <a:gs pos="100000">
                          <a:srgbClr val="ACFFD9"/>
                        </a:gs>
                      </a:gsLst>
                      <a:lin ang="5400700" scaled="0"/>
                    </a:gradFill>
                  </a:tcPr>
                </a:tc>
                <a:tc>
                  <a:txBody>
                    <a:bodyPr/>
                    <a:lstStyle/>
                    <a:p>
                      <a:pPr marL="0" lvl="0" indent="0" algn="ctr" rtl="0">
                        <a:spcBef>
                          <a:spcPts val="0"/>
                        </a:spcBef>
                        <a:spcAft>
                          <a:spcPts val="0"/>
                        </a:spcAft>
                        <a:buNone/>
                      </a:pPr>
                      <a:r>
                        <a:rPr lang="en-US" sz="2500">
                          <a:solidFill>
                            <a:schemeClr val="tx1"/>
                          </a:solidFill>
                          <a:latin typeface="Viga"/>
                          <a:ea typeface="Viga"/>
                          <a:cs typeface="Viga"/>
                          <a:sym typeface="Viga"/>
                        </a:rPr>
                        <a:t>Nhu cầu (giờ/ ngày)</a:t>
                      </a:r>
                      <a:endParaRPr sz="2500">
                        <a:solidFill>
                          <a:schemeClr val="tx1"/>
                        </a:solidFill>
                        <a:latin typeface="Viga"/>
                        <a:ea typeface="Viga"/>
                        <a:cs typeface="Viga"/>
                        <a:sym typeface="Viga"/>
                      </a:endParaRPr>
                    </a:p>
                  </a:txBody>
                  <a:tcPr marL="91425" marR="91425" marT="91425" marB="91425" anchor="ctr">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gradFill>
                      <a:gsLst>
                        <a:gs pos="0">
                          <a:srgbClr val="8BE3FF"/>
                        </a:gs>
                        <a:gs pos="100000">
                          <a:srgbClr val="ACFFD9"/>
                        </a:gs>
                      </a:gsLst>
                      <a:lin ang="5400700" scaled="0"/>
                    </a:gradFill>
                  </a:tcPr>
                </a:tc>
                <a:extLst>
                  <a:ext uri="{0D108BD9-81ED-4DB2-BD59-A6C34878D82A}">
                    <a16:rowId xmlns:a16="http://schemas.microsoft.com/office/drawing/2014/main" val="10000"/>
                  </a:ext>
                </a:extLst>
              </a:tr>
              <a:tr h="548581">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Cổng thông tin Đào tạo Đại học</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Cao</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Chứa Thông tin sinh viên, giảng viên, các vấn đề về công tác đào tạo, tuyển sinh,…</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613785">
                <a:tc>
                  <a:txBody>
                    <a:bodyPr/>
                    <a:lstStyle/>
                    <a:p>
                      <a:pPr marL="0" marR="0">
                        <a:lnSpc>
                          <a:spcPct val="150000"/>
                        </a:lnSpc>
                        <a:spcBef>
                          <a:spcPts val="0"/>
                        </a:spcBef>
                        <a:spcAft>
                          <a:spcPts val="0"/>
                        </a:spcAft>
                      </a:pPr>
                      <a:r>
                        <a:rPr lang="en-US" sz="2000" kern="100">
                          <a:effectLst/>
                          <a:latin typeface="Muli Bold" panose="020B0604020202020204" charset="0"/>
                          <a:ea typeface="Times New Roman" panose="02020603050405020304" pitchFamily="18" charset="0"/>
                          <a:cs typeface="Times New Roman" panose="02020603050405020304" pitchFamily="18" charset="0"/>
                        </a:rPr>
                        <a:t>Phòng Công tác sinh viên</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Cao</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Thông tin về chính sách, học bổng, qui định,…</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13785">
                <a:tc>
                  <a:txBody>
                    <a:bodyPr/>
                    <a:lstStyle/>
                    <a:p>
                      <a:pPr marL="0" marR="0">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Forum</a:t>
                      </a:r>
                    </a:p>
                  </a:txBody>
                  <a:tcPr marL="68580" marR="68580" marT="0" marB="0">
                    <a:lnL w="19050" cap="flat" cmpd="sng">
                      <a:solidFill>
                        <a:srgbClr val="1F1C51"/>
                      </a:solidFill>
                      <a:prstDash val="solid"/>
                      <a:round/>
                      <a:headEnd type="none" w="sm" len="sm"/>
                      <a:tailEnd type="none" w="sm" len="sm"/>
                    </a:lnL>
                    <a:lnR w="19050" cap="flat" cmpd="sng">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Cao</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vi-VN" sz="2000" kern="100">
                          <a:effectLst/>
                          <a:latin typeface="Muli Bold" panose="020B0604020202020204" charset="0"/>
                          <a:ea typeface="Calibri" panose="020F0502020204030204" pitchFamily="34" charset="0"/>
                          <a:cs typeface="Times New Roman" panose="02020603050405020304" pitchFamily="18" charset="0"/>
                        </a:rPr>
                        <a:t>Chứa tài liệu chi tiết từng môn họi, nộp Deadline, thông báo giảng viên,…</a:t>
                      </a:r>
                      <a:endParaRPr lang="en-US" sz="2000" kern="100">
                        <a:effectLst/>
                        <a:latin typeface="Muli Bold" panose="020B0604020202020204" charset="0"/>
                        <a:ea typeface="Calibri" panose="020F0502020204030204" pitchFamily="34" charset="0"/>
                        <a:cs typeface="Times New Roman" panose="02020603050405020304" pitchFamily="18" charset="0"/>
                      </a:endParaRP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682313">
                <a:tc>
                  <a:txBody>
                    <a:bodyPr/>
                    <a:lstStyle/>
                    <a:p>
                      <a:pPr marL="0" marR="0">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Hệ thống Moodle</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Cao</a:t>
                      </a: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Chứa tài liệu chi tiết từng môn học, nộp Deadline, thông báo giảng viên,…</a:t>
                      </a: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35473746"/>
                  </a:ext>
                </a:extLst>
              </a:tr>
              <a:tr h="694182">
                <a:tc>
                  <a:txBody>
                    <a:bodyPr/>
                    <a:lstStyle/>
                    <a:p>
                      <a:pPr marL="0" marR="0">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Các dịch vụ của Microsoft</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Cao</a:t>
                      </a: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MS teams, Office 365, One Drive,…</a:t>
                      </a: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14776669"/>
                  </a:ext>
                </a:extLst>
              </a:tr>
              <a:tr h="694182">
                <a:tc>
                  <a:txBody>
                    <a:bodyPr/>
                    <a:lstStyle/>
                    <a:p>
                      <a:pPr marL="0" marR="0">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Các dịch vụ của Google</a:t>
                      </a:r>
                    </a:p>
                  </a:txBody>
                  <a:tcPr marL="68580" marR="68580" marT="0" marB="0">
                    <a:lnL w="19050" cap="flat" cmpd="sng">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ctr">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Cao</a:t>
                      </a: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tc>
                  <a:txBody>
                    <a:bodyPr/>
                    <a:lstStyle/>
                    <a:p>
                      <a:pPr marL="0" marR="0" algn="l">
                        <a:lnSpc>
                          <a:spcPct val="150000"/>
                        </a:lnSpc>
                        <a:spcBef>
                          <a:spcPts val="0"/>
                        </a:spcBef>
                        <a:spcAft>
                          <a:spcPts val="0"/>
                        </a:spcAft>
                      </a:pPr>
                      <a:r>
                        <a:rPr lang="en-US" sz="2000" kern="100">
                          <a:effectLst/>
                          <a:latin typeface="Muli Bold" panose="020B0604020202020204" charset="0"/>
                          <a:ea typeface="Calibri" panose="020F0502020204030204" pitchFamily="34" charset="0"/>
                          <a:cs typeface="Times New Roman" panose="02020603050405020304" pitchFamily="18" charset="0"/>
                        </a:rPr>
                        <a:t>Gmail, Google Drive,…</a:t>
                      </a:r>
                    </a:p>
                  </a:txBody>
                  <a:tcPr marL="68580" marR="68580" marT="0" marB="0">
                    <a:lnL w="19050" cap="flat" cmpd="sng" algn="ctr">
                      <a:solidFill>
                        <a:srgbClr val="1F1C51"/>
                      </a:solidFill>
                      <a:prstDash val="solid"/>
                      <a:round/>
                      <a:headEnd type="none" w="sm" len="sm"/>
                      <a:tailEnd type="none" w="sm" len="sm"/>
                    </a:lnL>
                    <a:lnR w="19050" cap="flat" cmpd="sng" algn="ctr">
                      <a:solidFill>
                        <a:srgbClr val="1F1C51"/>
                      </a:solidFill>
                      <a:prstDash val="solid"/>
                      <a:round/>
                      <a:headEnd type="none" w="sm" len="sm"/>
                      <a:tailEnd type="none" w="sm" len="sm"/>
                    </a:lnR>
                    <a:lnT w="19050" cap="flat" cmpd="sng" algn="ctr">
                      <a:solidFill>
                        <a:srgbClr val="1F1C51"/>
                      </a:solidFill>
                      <a:prstDash val="solid"/>
                      <a:round/>
                      <a:headEnd type="none" w="sm" len="sm"/>
                      <a:tailEnd type="none" w="sm" len="sm"/>
                    </a:lnT>
                    <a:lnB w="19050" cap="flat" cmpd="sng" algn="ctr">
                      <a:solidFill>
                        <a:srgbClr val="1F1C51"/>
                      </a:solidFill>
                      <a:prstDash val="solid"/>
                      <a:round/>
                      <a:headEnd type="none" w="sm" len="sm"/>
                      <a:tailEnd type="none" w="sm" len="sm"/>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10407122"/>
                  </a:ext>
                </a:extLst>
              </a:tr>
            </a:tbl>
          </a:graphicData>
        </a:graphic>
      </p:graphicFrame>
      <p:sp>
        <p:nvSpPr>
          <p:cNvPr id="21" name="TextBox 2">
            <a:extLst>
              <a:ext uri="{FF2B5EF4-FFF2-40B4-BE49-F238E27FC236}">
                <a16:creationId xmlns:a16="http://schemas.microsoft.com/office/drawing/2014/main" id="{976FFE5D-11C3-3DCF-A4D4-09FB233E0DD2}"/>
              </a:ext>
            </a:extLst>
          </p:cNvPr>
          <p:cNvSpPr txBox="1"/>
          <p:nvPr/>
        </p:nvSpPr>
        <p:spPr>
          <a:xfrm>
            <a:off x="152400" y="-174036"/>
            <a:ext cx="11251541" cy="1174335"/>
          </a:xfrm>
          <a:prstGeom prst="rect">
            <a:avLst/>
          </a:prstGeom>
        </p:spPr>
        <p:txBody>
          <a:bodyPr lIns="0" tIns="0" rIns="0" bIns="0" rtlCol="0" anchor="t">
            <a:spAutoFit/>
          </a:bodyPr>
          <a:lstStyle/>
          <a:p>
            <a:pPr>
              <a:lnSpc>
                <a:spcPts val="1280"/>
              </a:lnSpc>
            </a:pPr>
            <a:endParaRPr lang="en-US"/>
          </a:p>
          <a:p>
            <a:pPr>
              <a:lnSpc>
                <a:spcPts val="8221"/>
              </a:lnSpc>
            </a:pPr>
            <a:r>
              <a:rPr lang="en-US" sz="6324">
                <a:solidFill>
                  <a:srgbClr val="A4E473"/>
                </a:solidFill>
                <a:latin typeface="Muli Bold"/>
              </a:rPr>
              <a:t>b. Phân tích yêu cầu</a:t>
            </a:r>
          </a:p>
        </p:txBody>
      </p:sp>
    </p:spTree>
    <p:extLst>
      <p:ext uri="{BB962C8B-B14F-4D97-AF65-F5344CB8AC3E}">
        <p14:creationId xmlns:p14="http://schemas.microsoft.com/office/powerpoint/2010/main" val="1971736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328902" y="2317173"/>
            <a:ext cx="7321033" cy="6340049"/>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txBody>
            <a:bodyPr/>
            <a:lstStyle/>
            <a:p>
              <a:endParaRPr lang="en-US"/>
            </a:p>
          </p:txBody>
        </p:sp>
      </p:grpSp>
      <p:sp>
        <p:nvSpPr>
          <p:cNvPr id="4" name="TextBox 4"/>
          <p:cNvSpPr txBox="1"/>
          <p:nvPr/>
        </p:nvSpPr>
        <p:spPr>
          <a:xfrm>
            <a:off x="1028700" y="3318368"/>
            <a:ext cx="15278100" cy="4944815"/>
          </a:xfrm>
          <a:prstGeom prst="rect">
            <a:avLst/>
          </a:prstGeom>
        </p:spPr>
        <p:txBody>
          <a:bodyPr wrap="square" lIns="0" tIns="0" rIns="0" bIns="0" rtlCol="0" anchor="t">
            <a:spAutoFit/>
          </a:bodyPr>
          <a:lstStyle/>
          <a:p>
            <a:pPr>
              <a:lnSpc>
                <a:spcPts val="13229"/>
              </a:lnSpc>
            </a:pPr>
            <a:r>
              <a:rPr lang="en-US" sz="9449" spc="-103">
                <a:solidFill>
                  <a:srgbClr val="000000"/>
                </a:solidFill>
                <a:latin typeface="Muli Bold"/>
              </a:rPr>
              <a:t>III. Thiết kế hệ </a:t>
            </a:r>
          </a:p>
          <a:p>
            <a:pPr>
              <a:lnSpc>
                <a:spcPts val="13229"/>
              </a:lnSpc>
            </a:pPr>
            <a:r>
              <a:rPr lang="en-US" sz="9449" spc="-103">
                <a:solidFill>
                  <a:srgbClr val="000000"/>
                </a:solidFill>
                <a:latin typeface="Muli Bold"/>
              </a:rPr>
              <a:t>thống mạng</a:t>
            </a:r>
          </a:p>
          <a:p>
            <a:pPr>
              <a:lnSpc>
                <a:spcPts val="13229"/>
              </a:lnSpc>
            </a:pPr>
            <a:endParaRPr lang="en-US" sz="9449" spc="-103">
              <a:solidFill>
                <a:srgbClr val="000000"/>
              </a:solidFill>
              <a:latin typeface="Muli Bold"/>
            </a:endParaRPr>
          </a:p>
        </p:txBody>
      </p:sp>
      <p:grpSp>
        <p:nvGrpSpPr>
          <p:cNvPr id="5" name="Group 5"/>
          <p:cNvGrpSpPr/>
          <p:nvPr/>
        </p:nvGrpSpPr>
        <p:grpSpPr>
          <a:xfrm>
            <a:off x="12122944" y="7035126"/>
            <a:ext cx="4970154" cy="4304177"/>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7" name="Group 7"/>
          <p:cNvGrpSpPr/>
          <p:nvPr/>
        </p:nvGrpSpPr>
        <p:grpSpPr>
          <a:xfrm>
            <a:off x="12336342" y="5954842"/>
            <a:ext cx="2271679" cy="1967285"/>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grpSp>
        <p:nvGrpSpPr>
          <p:cNvPr id="9" name="Group 9"/>
          <p:cNvGrpSpPr/>
          <p:nvPr/>
        </p:nvGrpSpPr>
        <p:grpSpPr>
          <a:xfrm>
            <a:off x="13737770" y="373605"/>
            <a:ext cx="3799619" cy="3290488"/>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2527743" y="-89986"/>
            <a:ext cx="10138115" cy="8779655"/>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txBody>
            <a:bodyPr/>
            <a:lstStyle/>
            <a:p>
              <a:endParaRPr lang="en-US"/>
            </a:p>
          </p:txBody>
        </p:sp>
      </p:grpSp>
      <p:grpSp>
        <p:nvGrpSpPr>
          <p:cNvPr id="4" name="Group 4"/>
          <p:cNvGrpSpPr/>
          <p:nvPr/>
        </p:nvGrpSpPr>
        <p:grpSpPr>
          <a:xfrm>
            <a:off x="2505679" y="5832746"/>
            <a:ext cx="5966980" cy="516743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txBody>
            <a:bodyPr/>
            <a:lstStyle/>
            <a:p>
              <a:endParaRPr lang="en-US"/>
            </a:p>
          </p:txBody>
        </p:sp>
      </p:grpSp>
      <p:sp>
        <p:nvSpPr>
          <p:cNvPr id="7" name="TextBox 7"/>
          <p:cNvSpPr txBox="1"/>
          <p:nvPr/>
        </p:nvSpPr>
        <p:spPr>
          <a:xfrm>
            <a:off x="9623289" y="1727006"/>
            <a:ext cx="4397511" cy="1287146"/>
          </a:xfrm>
          <a:prstGeom prst="rect">
            <a:avLst/>
          </a:prstGeom>
        </p:spPr>
        <p:txBody>
          <a:bodyPr wrap="square" lIns="0" tIns="0" rIns="0" bIns="0" rtlCol="0" anchor="t">
            <a:spAutoFit/>
          </a:bodyPr>
          <a:lstStyle/>
          <a:p>
            <a:pPr>
              <a:lnSpc>
                <a:spcPts val="5179"/>
              </a:lnSpc>
            </a:pPr>
            <a:r>
              <a:rPr lang="en-US" sz="3699">
                <a:solidFill>
                  <a:srgbClr val="F4F4F4"/>
                </a:solidFill>
                <a:latin typeface="Muli"/>
              </a:rPr>
              <a:t>1 </a:t>
            </a:r>
            <a:r>
              <a:rPr lang="en-US" sz="3699" u="none">
                <a:solidFill>
                  <a:srgbClr val="F4F4F4"/>
                </a:solidFill>
                <a:latin typeface="Muli"/>
              </a:rPr>
              <a:t>Thiết </a:t>
            </a:r>
            <a:r>
              <a:rPr lang="en-US" sz="3699">
                <a:solidFill>
                  <a:srgbClr val="F4F4F4"/>
                </a:solidFill>
                <a:latin typeface="Muli"/>
              </a:rPr>
              <a:t>kế mô hình mạng logic</a:t>
            </a:r>
          </a:p>
        </p:txBody>
      </p:sp>
      <p:sp>
        <p:nvSpPr>
          <p:cNvPr id="8" name="TextBox 8"/>
          <p:cNvSpPr txBox="1"/>
          <p:nvPr/>
        </p:nvSpPr>
        <p:spPr>
          <a:xfrm>
            <a:off x="9623289" y="4536288"/>
            <a:ext cx="5769111" cy="626262"/>
          </a:xfrm>
          <a:prstGeom prst="rect">
            <a:avLst/>
          </a:prstGeom>
        </p:spPr>
        <p:txBody>
          <a:bodyPr wrap="square" lIns="0" tIns="0" rIns="0" bIns="0" rtlCol="0" anchor="t">
            <a:spAutoFit/>
          </a:bodyPr>
          <a:lstStyle/>
          <a:p>
            <a:pPr>
              <a:lnSpc>
                <a:spcPts val="5319"/>
              </a:lnSpc>
            </a:pPr>
            <a:r>
              <a:rPr lang="en-US" sz="3799">
                <a:solidFill>
                  <a:srgbClr val="F4F4F4"/>
                </a:solidFill>
                <a:latin typeface="Muli"/>
              </a:rPr>
              <a:t>2 Mô hình địa chỉ IP</a:t>
            </a:r>
          </a:p>
        </p:txBody>
      </p:sp>
      <p:sp>
        <p:nvSpPr>
          <p:cNvPr id="9" name="TextBox 9"/>
          <p:cNvSpPr txBox="1"/>
          <p:nvPr/>
        </p:nvSpPr>
        <p:spPr>
          <a:xfrm>
            <a:off x="9623289" y="6842110"/>
            <a:ext cx="6109328" cy="1287146"/>
          </a:xfrm>
          <a:prstGeom prst="rect">
            <a:avLst/>
          </a:prstGeom>
        </p:spPr>
        <p:txBody>
          <a:bodyPr lIns="0" tIns="0" rIns="0" bIns="0" rtlCol="0" anchor="t">
            <a:spAutoFit/>
          </a:bodyPr>
          <a:lstStyle/>
          <a:p>
            <a:pPr>
              <a:lnSpc>
                <a:spcPts val="5179"/>
              </a:lnSpc>
            </a:pPr>
            <a:r>
              <a:rPr lang="en-US" sz="3699">
                <a:solidFill>
                  <a:srgbClr val="F4F4F4"/>
                </a:solidFill>
                <a:latin typeface="Muli"/>
              </a:rPr>
              <a:t>3 </a:t>
            </a:r>
            <a:r>
              <a:rPr lang="en-US" sz="3699" u="none">
                <a:solidFill>
                  <a:srgbClr val="F4F4F4"/>
                </a:solidFill>
                <a:latin typeface="Muli"/>
              </a:rPr>
              <a:t>Thiết </a:t>
            </a:r>
            <a:r>
              <a:rPr lang="en-US" sz="3699">
                <a:solidFill>
                  <a:srgbClr val="F4F4F4"/>
                </a:solidFill>
                <a:latin typeface="Muli"/>
              </a:rPr>
              <a:t>kế sơ đồ vật lý của toàn hệ thống mạng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1994</TotalTime>
  <Words>3604</Words>
  <Application>Microsoft Office PowerPoint</Application>
  <PresentationFormat>Custom</PresentationFormat>
  <Paragraphs>498</Paragraphs>
  <Slides>54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Muli Semi-Bold</vt:lpstr>
      <vt:lpstr>Muli Ultra-Bold</vt:lpstr>
      <vt:lpstr>Arial</vt:lpstr>
      <vt:lpstr>Calibri</vt:lpstr>
      <vt:lpstr>Muli Bold</vt:lpstr>
      <vt:lpstr>DM Sans</vt:lpstr>
      <vt:lpstr>Muli</vt:lpstr>
      <vt:lpstr>Viga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lá đậm Xanh lá nhạt Trắng Doanh nghiệp Hình học Bản trình bày nội bộ của công ty Bản thuyết trình Kinh doanh</dc:title>
  <cp:lastModifiedBy>Trương Đức Minh Quang</cp:lastModifiedBy>
  <cp:revision>15</cp:revision>
  <dcterms:created xsi:type="dcterms:W3CDTF">2006-08-16T00:00:00Z</dcterms:created>
  <dcterms:modified xsi:type="dcterms:W3CDTF">2023-12-30T02:57:11Z</dcterms:modified>
  <dc:identifier>DAFzSfOuXI8</dc:identifier>
</cp:coreProperties>
</file>